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80" r:id="rId4"/>
    <p:sldId id="294" r:id="rId5"/>
    <p:sldId id="262" r:id="rId6"/>
    <p:sldId id="263" r:id="rId7"/>
    <p:sldId id="265" r:id="rId8"/>
    <p:sldId id="266" r:id="rId9"/>
    <p:sldId id="267" r:id="rId10"/>
    <p:sldId id="273" r:id="rId11"/>
    <p:sldId id="271" r:id="rId12"/>
    <p:sldId id="274" r:id="rId13"/>
    <p:sldId id="277" r:id="rId14"/>
    <p:sldId id="281" r:id="rId15"/>
    <p:sldId id="283" r:id="rId16"/>
    <p:sldId id="282" r:id="rId17"/>
    <p:sldId id="288" r:id="rId18"/>
    <p:sldId id="292" r:id="rId19"/>
    <p:sldId id="275" r:id="rId20"/>
    <p:sldId id="289" r:id="rId21"/>
    <p:sldId id="278" r:id="rId22"/>
    <p:sldId id="284" r:id="rId23"/>
    <p:sldId id="290" r:id="rId24"/>
    <p:sldId id="291" r:id="rId25"/>
    <p:sldId id="286" r:id="rId26"/>
    <p:sldId id="258" r:id="rId27"/>
    <p:sldId id="259" r:id="rId28"/>
    <p:sldId id="295" r:id="rId29"/>
    <p:sldId id="276" r:id="rId30"/>
    <p:sldId id="293" r:id="rId31"/>
    <p:sldId id="264" r:id="rId32"/>
    <p:sldId id="268" r:id="rId33"/>
    <p:sldId id="2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81433-4AF6-4AF9-AC45-171D89A4686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2210183-D88D-46A4-B8C1-71FAB37255EF}">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pPr>
            <a:lnSpc>
              <a:spcPct val="100000"/>
            </a:lnSpc>
          </a:pPr>
          <a:r>
            <a:rPr lang="en-US" dirty="0"/>
            <a:t>Autumn</a:t>
          </a:r>
        </a:p>
        <a:p>
          <a:pPr>
            <a:lnSpc>
              <a:spcPct val="100000"/>
            </a:lnSpc>
          </a:pPr>
          <a:r>
            <a:rPr lang="en-US" dirty="0"/>
            <a:t>Semester</a:t>
          </a:r>
        </a:p>
      </dgm:t>
    </dgm:pt>
    <dgm:pt modelId="{4E9E6032-A12C-4116-8676-459DD30423D7}" type="parTrans" cxnId="{8E273506-34D9-478F-A5F5-2F9531163D03}">
      <dgm:prSet/>
      <dgm:spPr/>
      <dgm:t>
        <a:bodyPr/>
        <a:lstStyle/>
        <a:p>
          <a:endParaRPr lang="en-US"/>
        </a:p>
      </dgm:t>
    </dgm:pt>
    <dgm:pt modelId="{D81C9866-B302-416C-BA17-A7420ABF9FDE}" type="sibTrans" cxnId="{8E273506-34D9-478F-A5F5-2F9531163D03}">
      <dgm:prSet/>
      <dgm:spPr/>
      <dgm:t>
        <a:bodyPr/>
        <a:lstStyle/>
        <a:p>
          <a:endParaRPr lang="en-US"/>
        </a:p>
      </dgm:t>
    </dgm:pt>
    <dgm:pt modelId="{6F9212CD-F9DD-477A-AEE8-1167BCA94099}">
      <dgm:prSet phldrT="[Text]"/>
      <dgm:spPr/>
      <dgm:t>
        <a:bodyPr/>
        <a:lstStyle/>
        <a:p>
          <a:r>
            <a:rPr lang="en-US" dirty="0"/>
            <a:t>MWF</a:t>
          </a:r>
        </a:p>
      </dgm:t>
    </dgm:pt>
    <dgm:pt modelId="{1E0725B1-D3CE-4DA2-9BE9-70FC6F9D5F28}" type="parTrans" cxnId="{9BF94550-35A2-4094-86FC-1C70EFBF455D}">
      <dgm:prSet/>
      <dgm:spPr/>
      <dgm:t>
        <a:bodyPr/>
        <a:lstStyle/>
        <a:p>
          <a:endParaRPr lang="en-US"/>
        </a:p>
      </dgm:t>
    </dgm:pt>
    <dgm:pt modelId="{B2609335-B642-4056-867D-9AA1FFE8839D}" type="sibTrans" cxnId="{9BF94550-35A2-4094-86FC-1C70EFBF455D}">
      <dgm:prSet/>
      <dgm:spPr/>
      <dgm:t>
        <a:bodyPr/>
        <a:lstStyle/>
        <a:p>
          <a:endParaRPr lang="en-US"/>
        </a:p>
      </dgm:t>
    </dgm:pt>
    <dgm:pt modelId="{B1841497-C88C-4875-920F-46B2D90EDA70}">
      <dgm:prSet phldrT="[Text]"/>
      <dgm:spPr/>
      <dgm:t>
        <a:bodyPr/>
        <a:lstStyle/>
        <a:p>
          <a:r>
            <a:rPr lang="en-US" dirty="0"/>
            <a:t>TTH</a:t>
          </a:r>
        </a:p>
      </dgm:t>
    </dgm:pt>
    <dgm:pt modelId="{7195AC3E-E6C9-4C05-906A-193F97A2EA5C}" type="parTrans" cxnId="{F574C18C-A1C6-4716-9769-04AED6CB26DE}">
      <dgm:prSet/>
      <dgm:spPr/>
      <dgm:t>
        <a:bodyPr/>
        <a:lstStyle/>
        <a:p>
          <a:endParaRPr lang="en-US"/>
        </a:p>
      </dgm:t>
    </dgm:pt>
    <dgm:pt modelId="{42E42DB3-853C-49F6-90C7-F0F946D4E13B}" type="sibTrans" cxnId="{F574C18C-A1C6-4716-9769-04AED6CB26DE}">
      <dgm:prSet/>
      <dgm:spPr/>
      <dgm:t>
        <a:bodyPr/>
        <a:lstStyle/>
        <a:p>
          <a:endParaRPr lang="en-US"/>
        </a:p>
      </dgm:t>
    </dgm:pt>
    <dgm:pt modelId="{BAD62984-F625-41AB-A8E1-9165F8DF98C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Spring Semester</a:t>
          </a:r>
        </a:p>
      </dgm:t>
    </dgm:pt>
    <dgm:pt modelId="{993826CA-2D1C-41DD-A2D8-8C0FABF81226}" type="parTrans" cxnId="{8BA38D6D-11A5-414E-8E9F-AD5CFE598E5D}">
      <dgm:prSet/>
      <dgm:spPr/>
      <dgm:t>
        <a:bodyPr/>
        <a:lstStyle/>
        <a:p>
          <a:endParaRPr lang="en-US"/>
        </a:p>
      </dgm:t>
    </dgm:pt>
    <dgm:pt modelId="{171630E4-D955-4FC0-9D96-01CD497D46B8}" type="sibTrans" cxnId="{8BA38D6D-11A5-414E-8E9F-AD5CFE598E5D}">
      <dgm:prSet/>
      <dgm:spPr/>
      <dgm:t>
        <a:bodyPr/>
        <a:lstStyle/>
        <a:p>
          <a:endParaRPr lang="en-US"/>
        </a:p>
      </dgm:t>
    </dgm:pt>
    <dgm:pt modelId="{15D8D044-240A-4DA8-B4DC-6434265A9E3C}">
      <dgm:prSet phldrT="[Text]"/>
      <dgm:spPr/>
      <dgm:t>
        <a:bodyPr/>
        <a:lstStyle/>
        <a:p>
          <a:r>
            <a:rPr lang="en-US" dirty="0"/>
            <a:t>MWF</a:t>
          </a:r>
        </a:p>
      </dgm:t>
    </dgm:pt>
    <dgm:pt modelId="{F0C76CFB-0F96-4308-95C3-766CD1E7688A}" type="parTrans" cxnId="{6807813E-A9CC-4BC6-A161-58379DB04D45}">
      <dgm:prSet/>
      <dgm:spPr/>
      <dgm:t>
        <a:bodyPr/>
        <a:lstStyle/>
        <a:p>
          <a:endParaRPr lang="en-US"/>
        </a:p>
      </dgm:t>
    </dgm:pt>
    <dgm:pt modelId="{2B51A0CB-91C7-4072-8BF8-04B9E830B068}" type="sibTrans" cxnId="{6807813E-A9CC-4BC6-A161-58379DB04D45}">
      <dgm:prSet/>
      <dgm:spPr/>
      <dgm:t>
        <a:bodyPr/>
        <a:lstStyle/>
        <a:p>
          <a:endParaRPr lang="en-US"/>
        </a:p>
      </dgm:t>
    </dgm:pt>
    <dgm:pt modelId="{44F90193-03ED-423D-9CAB-0C5AE5967F73}">
      <dgm:prSet phldrT="[Text]"/>
      <dgm:spPr/>
      <dgm:t>
        <a:bodyPr/>
        <a:lstStyle/>
        <a:p>
          <a:r>
            <a:rPr lang="en-US" dirty="0"/>
            <a:t>TTH</a:t>
          </a:r>
        </a:p>
      </dgm:t>
    </dgm:pt>
    <dgm:pt modelId="{68ECAC51-2380-49C6-BECB-A2380F1659A8}" type="parTrans" cxnId="{C232DC19-9875-4D81-A39D-1598D5AA778A}">
      <dgm:prSet/>
      <dgm:spPr/>
      <dgm:t>
        <a:bodyPr/>
        <a:lstStyle/>
        <a:p>
          <a:endParaRPr lang="en-US"/>
        </a:p>
      </dgm:t>
    </dgm:pt>
    <dgm:pt modelId="{DF5350AA-CF83-493B-834D-5DFEE6205FD0}" type="sibTrans" cxnId="{C232DC19-9875-4D81-A39D-1598D5AA778A}">
      <dgm:prSet/>
      <dgm:spPr/>
      <dgm:t>
        <a:bodyPr/>
        <a:lstStyle/>
        <a:p>
          <a:endParaRPr lang="en-US"/>
        </a:p>
      </dgm:t>
    </dgm:pt>
    <dgm:pt modelId="{AF9CB60C-F9BC-4151-A6EA-3DF08C7A77E1}">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Summer Semester</a:t>
          </a:r>
        </a:p>
      </dgm:t>
    </dgm:pt>
    <dgm:pt modelId="{8FF5B464-9476-451C-B38F-5AD9CB5BFF21}" type="parTrans" cxnId="{BC690BB7-A974-4A38-AEFD-007A0CA4D13F}">
      <dgm:prSet/>
      <dgm:spPr/>
      <dgm:t>
        <a:bodyPr/>
        <a:lstStyle/>
        <a:p>
          <a:endParaRPr lang="en-US"/>
        </a:p>
      </dgm:t>
    </dgm:pt>
    <dgm:pt modelId="{6A932384-A04B-4FE8-8072-F1D346B83D71}" type="sibTrans" cxnId="{BC690BB7-A974-4A38-AEFD-007A0CA4D13F}">
      <dgm:prSet/>
      <dgm:spPr/>
      <dgm:t>
        <a:bodyPr/>
        <a:lstStyle/>
        <a:p>
          <a:endParaRPr lang="en-US"/>
        </a:p>
      </dgm:t>
    </dgm:pt>
    <dgm:pt modelId="{A8A6E16E-F432-4AF2-864B-5740C5632EBE}">
      <dgm:prSet phldrT="[Text]"/>
      <dgm:spPr/>
      <dgm:t>
        <a:bodyPr/>
        <a:lstStyle/>
        <a:p>
          <a:r>
            <a:rPr lang="en-US" dirty="0"/>
            <a:t>MF</a:t>
          </a:r>
        </a:p>
      </dgm:t>
    </dgm:pt>
    <dgm:pt modelId="{7005ACD5-1976-4C26-AA8F-E80CAF4EC206}" type="parTrans" cxnId="{8F5B0E39-7552-4BB9-8AD8-D55A30FF56CD}">
      <dgm:prSet/>
      <dgm:spPr/>
      <dgm:t>
        <a:bodyPr/>
        <a:lstStyle/>
        <a:p>
          <a:endParaRPr lang="en-US"/>
        </a:p>
      </dgm:t>
    </dgm:pt>
    <dgm:pt modelId="{8F4D5965-27C9-4D0D-BDE6-3188A0963922}" type="sibTrans" cxnId="{8F5B0E39-7552-4BB9-8AD8-D55A30FF56CD}">
      <dgm:prSet/>
      <dgm:spPr/>
      <dgm:t>
        <a:bodyPr/>
        <a:lstStyle/>
        <a:p>
          <a:endParaRPr lang="en-US"/>
        </a:p>
      </dgm:t>
    </dgm:pt>
    <dgm:pt modelId="{580A3D3F-43EF-4713-8ACC-3E84ECD12F62}">
      <dgm:prSet phldrT="[Text]"/>
      <dgm:spPr/>
      <dgm:t>
        <a:bodyPr/>
        <a:lstStyle/>
        <a:p>
          <a:r>
            <a:rPr lang="en-US" dirty="0" err="1"/>
            <a:t>WThF</a:t>
          </a:r>
          <a:endParaRPr lang="en-US" dirty="0"/>
        </a:p>
      </dgm:t>
    </dgm:pt>
    <dgm:pt modelId="{181666E4-4584-4CFF-BF0E-7E130C8B9CE9}" type="parTrans" cxnId="{8AF21995-E767-4984-ADC6-465AE2F1EADB}">
      <dgm:prSet/>
      <dgm:spPr/>
      <dgm:t>
        <a:bodyPr/>
        <a:lstStyle/>
        <a:p>
          <a:endParaRPr lang="en-US"/>
        </a:p>
      </dgm:t>
    </dgm:pt>
    <dgm:pt modelId="{E2CFF64D-0DA9-40AA-ADF9-907A191FD9A9}" type="sibTrans" cxnId="{8AF21995-E767-4984-ADC6-465AE2F1EADB}">
      <dgm:prSet/>
      <dgm:spPr/>
      <dgm:t>
        <a:bodyPr/>
        <a:lstStyle/>
        <a:p>
          <a:endParaRPr lang="en-US"/>
        </a:p>
      </dgm:t>
    </dgm:pt>
    <dgm:pt modelId="{8A5451F5-4033-43B1-BEC6-622898E4264F}">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Autumn</a:t>
          </a:r>
        </a:p>
        <a:p>
          <a:r>
            <a:rPr lang="en-US" dirty="0"/>
            <a:t>Semester</a:t>
          </a:r>
        </a:p>
      </dgm:t>
    </dgm:pt>
    <dgm:pt modelId="{99309DE8-7781-4139-BB94-4346DB8F3763}" type="parTrans" cxnId="{D6DFCF11-9291-43D8-A4FA-F360E7868406}">
      <dgm:prSet/>
      <dgm:spPr/>
      <dgm:t>
        <a:bodyPr/>
        <a:lstStyle/>
        <a:p>
          <a:endParaRPr lang="en-US"/>
        </a:p>
      </dgm:t>
    </dgm:pt>
    <dgm:pt modelId="{D73AF17A-4879-4480-843A-438C497D2B3D}" type="sibTrans" cxnId="{D6DFCF11-9291-43D8-A4FA-F360E7868406}">
      <dgm:prSet/>
      <dgm:spPr/>
      <dgm:t>
        <a:bodyPr/>
        <a:lstStyle/>
        <a:p>
          <a:endParaRPr lang="en-US"/>
        </a:p>
      </dgm:t>
    </dgm:pt>
    <dgm:pt modelId="{C783AEBB-1904-4E8A-84E3-386A96EF93B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Spring Semester</a:t>
          </a:r>
        </a:p>
      </dgm:t>
    </dgm:pt>
    <dgm:pt modelId="{82C52C16-BB53-4B62-98DC-2F0CC4C40A40}" type="parTrans" cxnId="{4C16A46A-BADA-408F-9EED-81F409357F31}">
      <dgm:prSet/>
      <dgm:spPr/>
      <dgm:t>
        <a:bodyPr/>
        <a:lstStyle/>
        <a:p>
          <a:endParaRPr lang="en-US"/>
        </a:p>
      </dgm:t>
    </dgm:pt>
    <dgm:pt modelId="{D6BFC44B-B30D-4AF7-ABED-BB52950B28CF}" type="sibTrans" cxnId="{4C16A46A-BADA-408F-9EED-81F409357F31}">
      <dgm:prSet/>
      <dgm:spPr/>
      <dgm:t>
        <a:bodyPr/>
        <a:lstStyle/>
        <a:p>
          <a:endParaRPr lang="en-US"/>
        </a:p>
      </dgm:t>
    </dgm:pt>
    <dgm:pt modelId="{C1AE42BD-AC1D-4FA3-A150-363EF671977F}" type="pres">
      <dgm:prSet presAssocID="{DFF81433-4AF6-4AF9-AC45-171D89A4686D}" presName="theList" presStyleCnt="0">
        <dgm:presLayoutVars>
          <dgm:dir/>
          <dgm:animLvl val="lvl"/>
          <dgm:resizeHandles val="exact"/>
        </dgm:presLayoutVars>
      </dgm:prSet>
      <dgm:spPr/>
    </dgm:pt>
    <dgm:pt modelId="{8F7A74C1-F871-4CD1-8F3A-AC5817595B1E}" type="pres">
      <dgm:prSet presAssocID="{A2210183-D88D-46A4-B8C1-71FAB37255EF}" presName="compNode" presStyleCnt="0"/>
      <dgm:spPr/>
    </dgm:pt>
    <dgm:pt modelId="{CCAD01E5-6223-424B-A5B6-B1085C810707}" type="pres">
      <dgm:prSet presAssocID="{A2210183-D88D-46A4-B8C1-71FAB37255EF}" presName="aNode" presStyleLbl="bgShp" presStyleIdx="0" presStyleCnt="5"/>
      <dgm:spPr/>
    </dgm:pt>
    <dgm:pt modelId="{C1CCEF87-7F0E-4203-816A-279EC83D3B41}" type="pres">
      <dgm:prSet presAssocID="{A2210183-D88D-46A4-B8C1-71FAB37255EF}" presName="textNode" presStyleLbl="bgShp" presStyleIdx="0" presStyleCnt="5"/>
      <dgm:spPr/>
    </dgm:pt>
    <dgm:pt modelId="{103752E2-0C96-498A-BF41-F4119FD626E2}" type="pres">
      <dgm:prSet presAssocID="{A2210183-D88D-46A4-B8C1-71FAB37255EF}" presName="compChildNode" presStyleCnt="0"/>
      <dgm:spPr/>
    </dgm:pt>
    <dgm:pt modelId="{76858A20-AA32-4AD3-AF81-4E933BE2DEAF}" type="pres">
      <dgm:prSet presAssocID="{A2210183-D88D-46A4-B8C1-71FAB37255EF}" presName="theInnerList" presStyleCnt="0"/>
      <dgm:spPr/>
    </dgm:pt>
    <dgm:pt modelId="{C7D2E99C-87DF-4106-84C0-34FA5F4E4DF9}" type="pres">
      <dgm:prSet presAssocID="{6F9212CD-F9DD-477A-AEE8-1167BCA94099}" presName="childNode" presStyleLbl="node1" presStyleIdx="0" presStyleCnt="6">
        <dgm:presLayoutVars>
          <dgm:bulletEnabled val="1"/>
        </dgm:presLayoutVars>
      </dgm:prSet>
      <dgm:spPr/>
    </dgm:pt>
    <dgm:pt modelId="{96B083A2-D3F5-46FD-9901-6C3E29FB0767}" type="pres">
      <dgm:prSet presAssocID="{6F9212CD-F9DD-477A-AEE8-1167BCA94099}" presName="aSpace2" presStyleCnt="0"/>
      <dgm:spPr/>
    </dgm:pt>
    <dgm:pt modelId="{77251D04-6DF9-4B8F-B26E-6E84A672319E}" type="pres">
      <dgm:prSet presAssocID="{B1841497-C88C-4875-920F-46B2D90EDA70}" presName="childNode" presStyleLbl="node1" presStyleIdx="1" presStyleCnt="6">
        <dgm:presLayoutVars>
          <dgm:bulletEnabled val="1"/>
        </dgm:presLayoutVars>
      </dgm:prSet>
      <dgm:spPr/>
    </dgm:pt>
    <dgm:pt modelId="{A5CF9FFE-AF9C-4BD4-861A-2060E6F14823}" type="pres">
      <dgm:prSet presAssocID="{A2210183-D88D-46A4-B8C1-71FAB37255EF}" presName="aSpace" presStyleCnt="0"/>
      <dgm:spPr/>
    </dgm:pt>
    <dgm:pt modelId="{AEC38005-137F-474E-A707-B741E06FCC18}" type="pres">
      <dgm:prSet presAssocID="{BAD62984-F625-41AB-A8E1-9165F8DF98CB}" presName="compNode" presStyleCnt="0"/>
      <dgm:spPr/>
    </dgm:pt>
    <dgm:pt modelId="{C7F123EB-2E0A-4BA2-AB67-1C6D239FF377}" type="pres">
      <dgm:prSet presAssocID="{BAD62984-F625-41AB-A8E1-9165F8DF98CB}" presName="aNode" presStyleLbl="bgShp" presStyleIdx="1" presStyleCnt="5"/>
      <dgm:spPr/>
    </dgm:pt>
    <dgm:pt modelId="{6C43EA9E-D6FE-475C-BAF7-1A353F96E1EA}" type="pres">
      <dgm:prSet presAssocID="{BAD62984-F625-41AB-A8E1-9165F8DF98CB}" presName="textNode" presStyleLbl="bgShp" presStyleIdx="1" presStyleCnt="5"/>
      <dgm:spPr/>
    </dgm:pt>
    <dgm:pt modelId="{5F2F3363-A66F-4F59-A524-4C3BF4047C75}" type="pres">
      <dgm:prSet presAssocID="{BAD62984-F625-41AB-A8E1-9165F8DF98CB}" presName="compChildNode" presStyleCnt="0"/>
      <dgm:spPr/>
    </dgm:pt>
    <dgm:pt modelId="{40A6D9EC-38DD-441F-95C0-EAF96F8E3D52}" type="pres">
      <dgm:prSet presAssocID="{BAD62984-F625-41AB-A8E1-9165F8DF98CB}" presName="theInnerList" presStyleCnt="0"/>
      <dgm:spPr/>
    </dgm:pt>
    <dgm:pt modelId="{FA4ACB02-9187-4A51-B88E-50AF396BF5DE}" type="pres">
      <dgm:prSet presAssocID="{15D8D044-240A-4DA8-B4DC-6434265A9E3C}" presName="childNode" presStyleLbl="node1" presStyleIdx="2" presStyleCnt="6">
        <dgm:presLayoutVars>
          <dgm:bulletEnabled val="1"/>
        </dgm:presLayoutVars>
      </dgm:prSet>
      <dgm:spPr/>
    </dgm:pt>
    <dgm:pt modelId="{728853F6-2CEB-46A4-9D2F-2D06AE116621}" type="pres">
      <dgm:prSet presAssocID="{15D8D044-240A-4DA8-B4DC-6434265A9E3C}" presName="aSpace2" presStyleCnt="0"/>
      <dgm:spPr/>
    </dgm:pt>
    <dgm:pt modelId="{F9ACB013-1AAD-42D3-BB40-EACAF9704047}" type="pres">
      <dgm:prSet presAssocID="{44F90193-03ED-423D-9CAB-0C5AE5967F73}" presName="childNode" presStyleLbl="node1" presStyleIdx="3" presStyleCnt="6">
        <dgm:presLayoutVars>
          <dgm:bulletEnabled val="1"/>
        </dgm:presLayoutVars>
      </dgm:prSet>
      <dgm:spPr/>
    </dgm:pt>
    <dgm:pt modelId="{B60EFEC0-E7E5-4E4B-AF91-940F44EE2F2B}" type="pres">
      <dgm:prSet presAssocID="{BAD62984-F625-41AB-A8E1-9165F8DF98CB}" presName="aSpace" presStyleCnt="0"/>
      <dgm:spPr/>
    </dgm:pt>
    <dgm:pt modelId="{546DA989-4E2D-462C-A402-77EBB2B2F3A4}" type="pres">
      <dgm:prSet presAssocID="{AF9CB60C-F9BC-4151-A6EA-3DF08C7A77E1}" presName="compNode" presStyleCnt="0"/>
      <dgm:spPr/>
    </dgm:pt>
    <dgm:pt modelId="{36242090-D075-471E-9577-9C165C40E705}" type="pres">
      <dgm:prSet presAssocID="{AF9CB60C-F9BC-4151-A6EA-3DF08C7A77E1}" presName="aNode" presStyleLbl="bgShp" presStyleIdx="2" presStyleCnt="5"/>
      <dgm:spPr/>
    </dgm:pt>
    <dgm:pt modelId="{057CB08F-B22E-43A9-94D0-50BE160DF93A}" type="pres">
      <dgm:prSet presAssocID="{AF9CB60C-F9BC-4151-A6EA-3DF08C7A77E1}" presName="textNode" presStyleLbl="bgShp" presStyleIdx="2" presStyleCnt="5"/>
      <dgm:spPr/>
    </dgm:pt>
    <dgm:pt modelId="{7CA11AB1-F9DE-4207-9038-0850B96081CD}" type="pres">
      <dgm:prSet presAssocID="{AF9CB60C-F9BC-4151-A6EA-3DF08C7A77E1}" presName="compChildNode" presStyleCnt="0"/>
      <dgm:spPr/>
    </dgm:pt>
    <dgm:pt modelId="{A02BBBFE-D287-470F-BF93-AF275319C331}" type="pres">
      <dgm:prSet presAssocID="{AF9CB60C-F9BC-4151-A6EA-3DF08C7A77E1}" presName="theInnerList" presStyleCnt="0"/>
      <dgm:spPr/>
    </dgm:pt>
    <dgm:pt modelId="{9960D5CE-C78A-47E1-A985-086587DE28AE}" type="pres">
      <dgm:prSet presAssocID="{A8A6E16E-F432-4AF2-864B-5740C5632EBE}" presName="childNode" presStyleLbl="node1" presStyleIdx="4" presStyleCnt="6">
        <dgm:presLayoutVars>
          <dgm:bulletEnabled val="1"/>
        </dgm:presLayoutVars>
      </dgm:prSet>
      <dgm:spPr/>
    </dgm:pt>
    <dgm:pt modelId="{C10E0B53-8608-433E-BBBB-D1DE39E40A1A}" type="pres">
      <dgm:prSet presAssocID="{A8A6E16E-F432-4AF2-864B-5740C5632EBE}" presName="aSpace2" presStyleCnt="0"/>
      <dgm:spPr/>
    </dgm:pt>
    <dgm:pt modelId="{FE513752-4472-47B7-A9D1-942A064D6762}" type="pres">
      <dgm:prSet presAssocID="{580A3D3F-43EF-4713-8ACC-3E84ECD12F62}" presName="childNode" presStyleLbl="node1" presStyleIdx="5" presStyleCnt="6">
        <dgm:presLayoutVars>
          <dgm:bulletEnabled val="1"/>
        </dgm:presLayoutVars>
      </dgm:prSet>
      <dgm:spPr/>
    </dgm:pt>
    <dgm:pt modelId="{8D9DFCCC-2F06-4E1C-B739-AF6363740557}" type="pres">
      <dgm:prSet presAssocID="{AF9CB60C-F9BC-4151-A6EA-3DF08C7A77E1}" presName="aSpace" presStyleCnt="0"/>
      <dgm:spPr/>
    </dgm:pt>
    <dgm:pt modelId="{E530121D-DDE9-45B6-BF0E-DB86070A71C2}" type="pres">
      <dgm:prSet presAssocID="{8A5451F5-4033-43B1-BEC6-622898E4264F}" presName="compNode" presStyleCnt="0"/>
      <dgm:spPr/>
    </dgm:pt>
    <dgm:pt modelId="{6FE8CB28-D0B3-41CE-BF5C-327419781DB9}" type="pres">
      <dgm:prSet presAssocID="{8A5451F5-4033-43B1-BEC6-622898E4264F}" presName="aNode" presStyleLbl="bgShp" presStyleIdx="3" presStyleCnt="5"/>
      <dgm:spPr/>
    </dgm:pt>
    <dgm:pt modelId="{974BDB3E-1B1C-487C-B6B6-EC3C7F8DD141}" type="pres">
      <dgm:prSet presAssocID="{8A5451F5-4033-43B1-BEC6-622898E4264F}" presName="textNode" presStyleLbl="bgShp" presStyleIdx="3" presStyleCnt="5"/>
      <dgm:spPr/>
    </dgm:pt>
    <dgm:pt modelId="{26621990-D66C-4848-AFB2-28B738BA652A}" type="pres">
      <dgm:prSet presAssocID="{8A5451F5-4033-43B1-BEC6-622898E4264F}" presName="compChildNode" presStyleCnt="0"/>
      <dgm:spPr/>
    </dgm:pt>
    <dgm:pt modelId="{18E1CA27-C9F2-4313-934B-051B686D8ECA}" type="pres">
      <dgm:prSet presAssocID="{8A5451F5-4033-43B1-BEC6-622898E4264F}" presName="theInnerList" presStyleCnt="0"/>
      <dgm:spPr/>
    </dgm:pt>
    <dgm:pt modelId="{32A0E612-D662-4E63-9B06-F6C17E10B1BF}" type="pres">
      <dgm:prSet presAssocID="{8A5451F5-4033-43B1-BEC6-622898E4264F}" presName="aSpace" presStyleCnt="0"/>
      <dgm:spPr/>
    </dgm:pt>
    <dgm:pt modelId="{41CBE69C-3B89-4735-B281-763F66344B22}" type="pres">
      <dgm:prSet presAssocID="{C783AEBB-1904-4E8A-84E3-386A96EF93B6}" presName="compNode" presStyleCnt="0"/>
      <dgm:spPr/>
    </dgm:pt>
    <dgm:pt modelId="{096588FA-F38E-4A39-B136-5AF4BBD462AF}" type="pres">
      <dgm:prSet presAssocID="{C783AEBB-1904-4E8A-84E3-386A96EF93B6}" presName="aNode" presStyleLbl="bgShp" presStyleIdx="4" presStyleCnt="5"/>
      <dgm:spPr/>
    </dgm:pt>
    <dgm:pt modelId="{E07BE723-31A2-4312-8D45-50C5D106CBA3}" type="pres">
      <dgm:prSet presAssocID="{C783AEBB-1904-4E8A-84E3-386A96EF93B6}" presName="textNode" presStyleLbl="bgShp" presStyleIdx="4" presStyleCnt="5"/>
      <dgm:spPr/>
    </dgm:pt>
    <dgm:pt modelId="{B24720CD-1FCD-4C66-A4B3-7B537CE0C054}" type="pres">
      <dgm:prSet presAssocID="{C783AEBB-1904-4E8A-84E3-386A96EF93B6}" presName="compChildNode" presStyleCnt="0"/>
      <dgm:spPr/>
    </dgm:pt>
    <dgm:pt modelId="{F143993D-2062-4E55-92FE-53A5AD7DB98E}" type="pres">
      <dgm:prSet presAssocID="{C783AEBB-1904-4E8A-84E3-386A96EF93B6}" presName="theInnerList" presStyleCnt="0"/>
      <dgm:spPr/>
    </dgm:pt>
  </dgm:ptLst>
  <dgm:cxnLst>
    <dgm:cxn modelId="{8E273506-34D9-478F-A5F5-2F9531163D03}" srcId="{DFF81433-4AF6-4AF9-AC45-171D89A4686D}" destId="{A2210183-D88D-46A4-B8C1-71FAB37255EF}" srcOrd="0" destOrd="0" parTransId="{4E9E6032-A12C-4116-8676-459DD30423D7}" sibTransId="{D81C9866-B302-416C-BA17-A7420ABF9FDE}"/>
    <dgm:cxn modelId="{D6DFCF11-9291-43D8-A4FA-F360E7868406}" srcId="{DFF81433-4AF6-4AF9-AC45-171D89A4686D}" destId="{8A5451F5-4033-43B1-BEC6-622898E4264F}" srcOrd="3" destOrd="0" parTransId="{99309DE8-7781-4139-BB94-4346DB8F3763}" sibTransId="{D73AF17A-4879-4480-843A-438C497D2B3D}"/>
    <dgm:cxn modelId="{EC7FC516-6B90-437C-A67A-9E983A3F32E0}" type="presOf" srcId="{C783AEBB-1904-4E8A-84E3-386A96EF93B6}" destId="{096588FA-F38E-4A39-B136-5AF4BBD462AF}" srcOrd="0" destOrd="0" presId="urn:microsoft.com/office/officeart/2005/8/layout/lProcess2"/>
    <dgm:cxn modelId="{3389F518-0AA6-40C1-8F80-EA63A1145095}" type="presOf" srcId="{BAD62984-F625-41AB-A8E1-9165F8DF98CB}" destId="{6C43EA9E-D6FE-475C-BAF7-1A353F96E1EA}" srcOrd="1" destOrd="0" presId="urn:microsoft.com/office/officeart/2005/8/layout/lProcess2"/>
    <dgm:cxn modelId="{C232DC19-9875-4D81-A39D-1598D5AA778A}" srcId="{BAD62984-F625-41AB-A8E1-9165F8DF98CB}" destId="{44F90193-03ED-423D-9CAB-0C5AE5967F73}" srcOrd="1" destOrd="0" parTransId="{68ECAC51-2380-49C6-BECB-A2380F1659A8}" sibTransId="{DF5350AA-CF83-493B-834D-5DFEE6205FD0}"/>
    <dgm:cxn modelId="{79B25C23-A704-4E9F-8EB6-0EBC62D77A61}" type="presOf" srcId="{8A5451F5-4033-43B1-BEC6-622898E4264F}" destId="{6FE8CB28-D0B3-41CE-BF5C-327419781DB9}" srcOrd="0" destOrd="0" presId="urn:microsoft.com/office/officeart/2005/8/layout/lProcess2"/>
    <dgm:cxn modelId="{13E16A2B-C2EF-4B27-82F7-1AC182BAF680}" type="presOf" srcId="{BAD62984-F625-41AB-A8E1-9165F8DF98CB}" destId="{C7F123EB-2E0A-4BA2-AB67-1C6D239FF377}" srcOrd="0" destOrd="0" presId="urn:microsoft.com/office/officeart/2005/8/layout/lProcess2"/>
    <dgm:cxn modelId="{8F5B0E39-7552-4BB9-8AD8-D55A30FF56CD}" srcId="{AF9CB60C-F9BC-4151-A6EA-3DF08C7A77E1}" destId="{A8A6E16E-F432-4AF2-864B-5740C5632EBE}" srcOrd="0" destOrd="0" parTransId="{7005ACD5-1976-4C26-AA8F-E80CAF4EC206}" sibTransId="{8F4D5965-27C9-4D0D-BDE6-3188A0963922}"/>
    <dgm:cxn modelId="{6807813E-A9CC-4BC6-A161-58379DB04D45}" srcId="{BAD62984-F625-41AB-A8E1-9165F8DF98CB}" destId="{15D8D044-240A-4DA8-B4DC-6434265A9E3C}" srcOrd="0" destOrd="0" parTransId="{F0C76CFB-0F96-4308-95C3-766CD1E7688A}" sibTransId="{2B51A0CB-91C7-4072-8BF8-04B9E830B068}"/>
    <dgm:cxn modelId="{38E74264-8B19-4834-A924-D5B3E053CCB3}" type="presOf" srcId="{A2210183-D88D-46A4-B8C1-71FAB37255EF}" destId="{C1CCEF87-7F0E-4203-816A-279EC83D3B41}" srcOrd="1" destOrd="0" presId="urn:microsoft.com/office/officeart/2005/8/layout/lProcess2"/>
    <dgm:cxn modelId="{9803C444-A4E1-4687-8AF6-E8610E9CA5B1}" type="presOf" srcId="{A2210183-D88D-46A4-B8C1-71FAB37255EF}" destId="{CCAD01E5-6223-424B-A5B6-B1085C810707}" srcOrd="0" destOrd="0" presId="urn:microsoft.com/office/officeart/2005/8/layout/lProcess2"/>
    <dgm:cxn modelId="{4C16A46A-BADA-408F-9EED-81F409357F31}" srcId="{DFF81433-4AF6-4AF9-AC45-171D89A4686D}" destId="{C783AEBB-1904-4E8A-84E3-386A96EF93B6}" srcOrd="4" destOrd="0" parTransId="{82C52C16-BB53-4B62-98DC-2F0CC4C40A40}" sibTransId="{D6BFC44B-B30D-4AF7-ABED-BB52950B28CF}"/>
    <dgm:cxn modelId="{8E26166C-6039-49A2-9B82-7162DECB3DBA}" type="presOf" srcId="{AF9CB60C-F9BC-4151-A6EA-3DF08C7A77E1}" destId="{36242090-D075-471E-9577-9C165C40E705}" srcOrd="0" destOrd="0" presId="urn:microsoft.com/office/officeart/2005/8/layout/lProcess2"/>
    <dgm:cxn modelId="{8BA38D6D-11A5-414E-8E9F-AD5CFE598E5D}" srcId="{DFF81433-4AF6-4AF9-AC45-171D89A4686D}" destId="{BAD62984-F625-41AB-A8E1-9165F8DF98CB}" srcOrd="1" destOrd="0" parTransId="{993826CA-2D1C-41DD-A2D8-8C0FABF81226}" sibTransId="{171630E4-D955-4FC0-9D96-01CD497D46B8}"/>
    <dgm:cxn modelId="{9BF94550-35A2-4094-86FC-1C70EFBF455D}" srcId="{A2210183-D88D-46A4-B8C1-71FAB37255EF}" destId="{6F9212CD-F9DD-477A-AEE8-1167BCA94099}" srcOrd="0" destOrd="0" parTransId="{1E0725B1-D3CE-4DA2-9BE9-70FC6F9D5F28}" sibTransId="{B2609335-B642-4056-867D-9AA1FFE8839D}"/>
    <dgm:cxn modelId="{EE31EB77-4BD8-4D6A-BCC0-15EB27CB45DC}" type="presOf" srcId="{C783AEBB-1904-4E8A-84E3-386A96EF93B6}" destId="{E07BE723-31A2-4312-8D45-50C5D106CBA3}" srcOrd="1" destOrd="0" presId="urn:microsoft.com/office/officeart/2005/8/layout/lProcess2"/>
    <dgm:cxn modelId="{787F7B80-B7B1-4AB6-9107-0E1EFA79B67E}" type="presOf" srcId="{6F9212CD-F9DD-477A-AEE8-1167BCA94099}" destId="{C7D2E99C-87DF-4106-84C0-34FA5F4E4DF9}" srcOrd="0" destOrd="0" presId="urn:microsoft.com/office/officeart/2005/8/layout/lProcess2"/>
    <dgm:cxn modelId="{F574C18C-A1C6-4716-9769-04AED6CB26DE}" srcId="{A2210183-D88D-46A4-B8C1-71FAB37255EF}" destId="{B1841497-C88C-4875-920F-46B2D90EDA70}" srcOrd="1" destOrd="0" parTransId="{7195AC3E-E6C9-4C05-906A-193F97A2EA5C}" sibTransId="{42E42DB3-853C-49F6-90C7-F0F946D4E13B}"/>
    <dgm:cxn modelId="{D14F4590-20A4-4D1D-9606-2F38874D0AC9}" type="presOf" srcId="{15D8D044-240A-4DA8-B4DC-6434265A9E3C}" destId="{FA4ACB02-9187-4A51-B88E-50AF396BF5DE}" srcOrd="0" destOrd="0" presId="urn:microsoft.com/office/officeart/2005/8/layout/lProcess2"/>
    <dgm:cxn modelId="{8AF21995-E767-4984-ADC6-465AE2F1EADB}" srcId="{AF9CB60C-F9BC-4151-A6EA-3DF08C7A77E1}" destId="{580A3D3F-43EF-4713-8ACC-3E84ECD12F62}" srcOrd="1" destOrd="0" parTransId="{181666E4-4584-4CFF-BF0E-7E130C8B9CE9}" sibTransId="{E2CFF64D-0DA9-40AA-ADF9-907A191FD9A9}"/>
    <dgm:cxn modelId="{665A5E96-3CAF-4DF5-88D0-7D25345CAB97}" type="presOf" srcId="{AF9CB60C-F9BC-4151-A6EA-3DF08C7A77E1}" destId="{057CB08F-B22E-43A9-94D0-50BE160DF93A}" srcOrd="1" destOrd="0" presId="urn:microsoft.com/office/officeart/2005/8/layout/lProcess2"/>
    <dgm:cxn modelId="{5BA3FEA9-605D-4D5C-902A-80D7CE112146}" type="presOf" srcId="{B1841497-C88C-4875-920F-46B2D90EDA70}" destId="{77251D04-6DF9-4B8F-B26E-6E84A672319E}" srcOrd="0" destOrd="0" presId="urn:microsoft.com/office/officeart/2005/8/layout/lProcess2"/>
    <dgm:cxn modelId="{BC690BB7-A974-4A38-AEFD-007A0CA4D13F}" srcId="{DFF81433-4AF6-4AF9-AC45-171D89A4686D}" destId="{AF9CB60C-F9BC-4151-A6EA-3DF08C7A77E1}" srcOrd="2" destOrd="0" parTransId="{8FF5B464-9476-451C-B38F-5AD9CB5BFF21}" sibTransId="{6A932384-A04B-4FE8-8072-F1D346B83D71}"/>
    <dgm:cxn modelId="{7C4FE4C1-B4A6-4C5E-9DBA-A5BE19BFC309}" type="presOf" srcId="{8A5451F5-4033-43B1-BEC6-622898E4264F}" destId="{974BDB3E-1B1C-487C-B6B6-EC3C7F8DD141}" srcOrd="1" destOrd="0" presId="urn:microsoft.com/office/officeart/2005/8/layout/lProcess2"/>
    <dgm:cxn modelId="{1E3834DE-81C4-4293-8CB9-848F9FF1C344}" type="presOf" srcId="{DFF81433-4AF6-4AF9-AC45-171D89A4686D}" destId="{C1AE42BD-AC1D-4FA3-A150-363EF671977F}" srcOrd="0" destOrd="0" presId="urn:microsoft.com/office/officeart/2005/8/layout/lProcess2"/>
    <dgm:cxn modelId="{AB3EFEE9-9C60-47C8-BC1D-2A95AD4B7CDE}" type="presOf" srcId="{A8A6E16E-F432-4AF2-864B-5740C5632EBE}" destId="{9960D5CE-C78A-47E1-A985-086587DE28AE}" srcOrd="0" destOrd="0" presId="urn:microsoft.com/office/officeart/2005/8/layout/lProcess2"/>
    <dgm:cxn modelId="{F246ADF2-BFD6-4147-A156-AA9B3A3F654A}" type="presOf" srcId="{44F90193-03ED-423D-9CAB-0C5AE5967F73}" destId="{F9ACB013-1AAD-42D3-BB40-EACAF9704047}" srcOrd="0" destOrd="0" presId="urn:microsoft.com/office/officeart/2005/8/layout/lProcess2"/>
    <dgm:cxn modelId="{D0208FF6-435E-4C3D-8E42-DDD6B631B692}" type="presOf" srcId="{580A3D3F-43EF-4713-8ACC-3E84ECD12F62}" destId="{FE513752-4472-47B7-A9D1-942A064D6762}" srcOrd="0" destOrd="0" presId="urn:microsoft.com/office/officeart/2005/8/layout/lProcess2"/>
    <dgm:cxn modelId="{450FD0F0-A146-4F18-9C40-FC5E42CC1426}" type="presParOf" srcId="{C1AE42BD-AC1D-4FA3-A150-363EF671977F}" destId="{8F7A74C1-F871-4CD1-8F3A-AC5817595B1E}" srcOrd="0" destOrd="0" presId="urn:microsoft.com/office/officeart/2005/8/layout/lProcess2"/>
    <dgm:cxn modelId="{1390EF71-9252-473D-8009-DFFEAAA44EB5}" type="presParOf" srcId="{8F7A74C1-F871-4CD1-8F3A-AC5817595B1E}" destId="{CCAD01E5-6223-424B-A5B6-B1085C810707}" srcOrd="0" destOrd="0" presId="urn:microsoft.com/office/officeart/2005/8/layout/lProcess2"/>
    <dgm:cxn modelId="{9E27B7D9-B6D6-40FB-90AA-112313DCD1C2}" type="presParOf" srcId="{8F7A74C1-F871-4CD1-8F3A-AC5817595B1E}" destId="{C1CCEF87-7F0E-4203-816A-279EC83D3B41}" srcOrd="1" destOrd="0" presId="urn:microsoft.com/office/officeart/2005/8/layout/lProcess2"/>
    <dgm:cxn modelId="{31D6DA39-4D67-46C2-8912-EF49AE79F2DB}" type="presParOf" srcId="{8F7A74C1-F871-4CD1-8F3A-AC5817595B1E}" destId="{103752E2-0C96-498A-BF41-F4119FD626E2}" srcOrd="2" destOrd="0" presId="urn:microsoft.com/office/officeart/2005/8/layout/lProcess2"/>
    <dgm:cxn modelId="{8363AF66-ED7F-41BD-ABA3-9E3481FF282A}" type="presParOf" srcId="{103752E2-0C96-498A-BF41-F4119FD626E2}" destId="{76858A20-AA32-4AD3-AF81-4E933BE2DEAF}" srcOrd="0" destOrd="0" presId="urn:microsoft.com/office/officeart/2005/8/layout/lProcess2"/>
    <dgm:cxn modelId="{8E396227-6536-4380-BDDB-DEEB2DCA83B4}" type="presParOf" srcId="{76858A20-AA32-4AD3-AF81-4E933BE2DEAF}" destId="{C7D2E99C-87DF-4106-84C0-34FA5F4E4DF9}" srcOrd="0" destOrd="0" presId="urn:microsoft.com/office/officeart/2005/8/layout/lProcess2"/>
    <dgm:cxn modelId="{0A0E78E1-2970-42DD-9E48-F1511F5FBAE6}" type="presParOf" srcId="{76858A20-AA32-4AD3-AF81-4E933BE2DEAF}" destId="{96B083A2-D3F5-46FD-9901-6C3E29FB0767}" srcOrd="1" destOrd="0" presId="urn:microsoft.com/office/officeart/2005/8/layout/lProcess2"/>
    <dgm:cxn modelId="{A3C1620F-70BF-419E-B9D3-79E07E043F38}" type="presParOf" srcId="{76858A20-AA32-4AD3-AF81-4E933BE2DEAF}" destId="{77251D04-6DF9-4B8F-B26E-6E84A672319E}" srcOrd="2" destOrd="0" presId="urn:microsoft.com/office/officeart/2005/8/layout/lProcess2"/>
    <dgm:cxn modelId="{89F4657C-1B89-4D7D-89BC-762B64DEF0DA}" type="presParOf" srcId="{C1AE42BD-AC1D-4FA3-A150-363EF671977F}" destId="{A5CF9FFE-AF9C-4BD4-861A-2060E6F14823}" srcOrd="1" destOrd="0" presId="urn:microsoft.com/office/officeart/2005/8/layout/lProcess2"/>
    <dgm:cxn modelId="{20544503-BA7B-40F9-A722-F59A863793E1}" type="presParOf" srcId="{C1AE42BD-AC1D-4FA3-A150-363EF671977F}" destId="{AEC38005-137F-474E-A707-B741E06FCC18}" srcOrd="2" destOrd="0" presId="urn:microsoft.com/office/officeart/2005/8/layout/lProcess2"/>
    <dgm:cxn modelId="{0A3E3195-3809-401D-B2E6-92505FD42596}" type="presParOf" srcId="{AEC38005-137F-474E-A707-B741E06FCC18}" destId="{C7F123EB-2E0A-4BA2-AB67-1C6D239FF377}" srcOrd="0" destOrd="0" presId="urn:microsoft.com/office/officeart/2005/8/layout/lProcess2"/>
    <dgm:cxn modelId="{5EBD8CBB-E804-4DBA-AFB1-AFF0513F695C}" type="presParOf" srcId="{AEC38005-137F-474E-A707-B741E06FCC18}" destId="{6C43EA9E-D6FE-475C-BAF7-1A353F96E1EA}" srcOrd="1" destOrd="0" presId="urn:microsoft.com/office/officeart/2005/8/layout/lProcess2"/>
    <dgm:cxn modelId="{92FF3AB7-89C2-4E20-B785-A9CC3E1A959D}" type="presParOf" srcId="{AEC38005-137F-474E-A707-B741E06FCC18}" destId="{5F2F3363-A66F-4F59-A524-4C3BF4047C75}" srcOrd="2" destOrd="0" presId="urn:microsoft.com/office/officeart/2005/8/layout/lProcess2"/>
    <dgm:cxn modelId="{4099AE0C-8651-42AD-8D10-05B88EDC6074}" type="presParOf" srcId="{5F2F3363-A66F-4F59-A524-4C3BF4047C75}" destId="{40A6D9EC-38DD-441F-95C0-EAF96F8E3D52}" srcOrd="0" destOrd="0" presId="urn:microsoft.com/office/officeart/2005/8/layout/lProcess2"/>
    <dgm:cxn modelId="{881B6D39-4701-46F0-B457-84EAAB16DB59}" type="presParOf" srcId="{40A6D9EC-38DD-441F-95C0-EAF96F8E3D52}" destId="{FA4ACB02-9187-4A51-B88E-50AF396BF5DE}" srcOrd="0" destOrd="0" presId="urn:microsoft.com/office/officeart/2005/8/layout/lProcess2"/>
    <dgm:cxn modelId="{3C1DC248-BB03-4733-A8FA-647926212C7A}" type="presParOf" srcId="{40A6D9EC-38DD-441F-95C0-EAF96F8E3D52}" destId="{728853F6-2CEB-46A4-9D2F-2D06AE116621}" srcOrd="1" destOrd="0" presId="urn:microsoft.com/office/officeart/2005/8/layout/lProcess2"/>
    <dgm:cxn modelId="{A13CB985-68EE-43FB-A0E1-8FA4F926D8F5}" type="presParOf" srcId="{40A6D9EC-38DD-441F-95C0-EAF96F8E3D52}" destId="{F9ACB013-1AAD-42D3-BB40-EACAF9704047}" srcOrd="2" destOrd="0" presId="urn:microsoft.com/office/officeart/2005/8/layout/lProcess2"/>
    <dgm:cxn modelId="{1F99D8E3-8449-4594-9553-32555F81E095}" type="presParOf" srcId="{C1AE42BD-AC1D-4FA3-A150-363EF671977F}" destId="{B60EFEC0-E7E5-4E4B-AF91-940F44EE2F2B}" srcOrd="3" destOrd="0" presId="urn:microsoft.com/office/officeart/2005/8/layout/lProcess2"/>
    <dgm:cxn modelId="{7D3E4520-4F5E-4333-AA13-062F50AAFA91}" type="presParOf" srcId="{C1AE42BD-AC1D-4FA3-A150-363EF671977F}" destId="{546DA989-4E2D-462C-A402-77EBB2B2F3A4}" srcOrd="4" destOrd="0" presId="urn:microsoft.com/office/officeart/2005/8/layout/lProcess2"/>
    <dgm:cxn modelId="{5C591EDB-FE86-410B-90C9-F2E95788E4CA}" type="presParOf" srcId="{546DA989-4E2D-462C-A402-77EBB2B2F3A4}" destId="{36242090-D075-471E-9577-9C165C40E705}" srcOrd="0" destOrd="0" presId="urn:microsoft.com/office/officeart/2005/8/layout/lProcess2"/>
    <dgm:cxn modelId="{DB3F34CB-A914-4C3F-8E3E-9B9B8C3A76BE}" type="presParOf" srcId="{546DA989-4E2D-462C-A402-77EBB2B2F3A4}" destId="{057CB08F-B22E-43A9-94D0-50BE160DF93A}" srcOrd="1" destOrd="0" presId="urn:microsoft.com/office/officeart/2005/8/layout/lProcess2"/>
    <dgm:cxn modelId="{EA0A323E-6233-457E-89AD-67C7EE93AF74}" type="presParOf" srcId="{546DA989-4E2D-462C-A402-77EBB2B2F3A4}" destId="{7CA11AB1-F9DE-4207-9038-0850B96081CD}" srcOrd="2" destOrd="0" presId="urn:microsoft.com/office/officeart/2005/8/layout/lProcess2"/>
    <dgm:cxn modelId="{0B18B51D-F708-4E73-94FC-9F98B15E0EB6}" type="presParOf" srcId="{7CA11AB1-F9DE-4207-9038-0850B96081CD}" destId="{A02BBBFE-D287-470F-BF93-AF275319C331}" srcOrd="0" destOrd="0" presId="urn:microsoft.com/office/officeart/2005/8/layout/lProcess2"/>
    <dgm:cxn modelId="{75D62465-54A8-4385-8982-E8FF068796A1}" type="presParOf" srcId="{A02BBBFE-D287-470F-BF93-AF275319C331}" destId="{9960D5CE-C78A-47E1-A985-086587DE28AE}" srcOrd="0" destOrd="0" presId="urn:microsoft.com/office/officeart/2005/8/layout/lProcess2"/>
    <dgm:cxn modelId="{27B18A85-A853-4D74-BB0E-903D884D5F3F}" type="presParOf" srcId="{A02BBBFE-D287-470F-BF93-AF275319C331}" destId="{C10E0B53-8608-433E-BBBB-D1DE39E40A1A}" srcOrd="1" destOrd="0" presId="urn:microsoft.com/office/officeart/2005/8/layout/lProcess2"/>
    <dgm:cxn modelId="{7C3CC751-31CC-47A0-B082-AFCD0B55D3AB}" type="presParOf" srcId="{A02BBBFE-D287-470F-BF93-AF275319C331}" destId="{FE513752-4472-47B7-A9D1-942A064D6762}" srcOrd="2" destOrd="0" presId="urn:microsoft.com/office/officeart/2005/8/layout/lProcess2"/>
    <dgm:cxn modelId="{2A3A0F34-C738-4E91-A55B-259186291C26}" type="presParOf" srcId="{C1AE42BD-AC1D-4FA3-A150-363EF671977F}" destId="{8D9DFCCC-2F06-4E1C-B739-AF6363740557}" srcOrd="5" destOrd="0" presId="urn:microsoft.com/office/officeart/2005/8/layout/lProcess2"/>
    <dgm:cxn modelId="{4DBE8D47-4EBA-47A7-BA2C-A00AE156EFCE}" type="presParOf" srcId="{C1AE42BD-AC1D-4FA3-A150-363EF671977F}" destId="{E530121D-DDE9-45B6-BF0E-DB86070A71C2}" srcOrd="6" destOrd="0" presId="urn:microsoft.com/office/officeart/2005/8/layout/lProcess2"/>
    <dgm:cxn modelId="{63351E37-8533-416C-839F-A6D0D803F0B2}" type="presParOf" srcId="{E530121D-DDE9-45B6-BF0E-DB86070A71C2}" destId="{6FE8CB28-D0B3-41CE-BF5C-327419781DB9}" srcOrd="0" destOrd="0" presId="urn:microsoft.com/office/officeart/2005/8/layout/lProcess2"/>
    <dgm:cxn modelId="{0EC5BFC3-E937-4FA0-ADBE-E1329678DED1}" type="presParOf" srcId="{E530121D-DDE9-45B6-BF0E-DB86070A71C2}" destId="{974BDB3E-1B1C-487C-B6B6-EC3C7F8DD141}" srcOrd="1" destOrd="0" presId="urn:microsoft.com/office/officeart/2005/8/layout/lProcess2"/>
    <dgm:cxn modelId="{B8AE46D0-6AA9-4612-82AA-A974C3E69D32}" type="presParOf" srcId="{E530121D-DDE9-45B6-BF0E-DB86070A71C2}" destId="{26621990-D66C-4848-AFB2-28B738BA652A}" srcOrd="2" destOrd="0" presId="urn:microsoft.com/office/officeart/2005/8/layout/lProcess2"/>
    <dgm:cxn modelId="{EBBF23EE-5E29-488B-8CD4-71C69B9D801E}" type="presParOf" srcId="{26621990-D66C-4848-AFB2-28B738BA652A}" destId="{18E1CA27-C9F2-4313-934B-051B686D8ECA}" srcOrd="0" destOrd="0" presId="urn:microsoft.com/office/officeart/2005/8/layout/lProcess2"/>
    <dgm:cxn modelId="{9BB6B9AD-C3AF-4D76-92FD-97632C33066F}" type="presParOf" srcId="{C1AE42BD-AC1D-4FA3-A150-363EF671977F}" destId="{32A0E612-D662-4E63-9B06-F6C17E10B1BF}" srcOrd="7" destOrd="0" presId="urn:microsoft.com/office/officeart/2005/8/layout/lProcess2"/>
    <dgm:cxn modelId="{8D94E3F5-0630-4C0F-A36E-BE01736F82D1}" type="presParOf" srcId="{C1AE42BD-AC1D-4FA3-A150-363EF671977F}" destId="{41CBE69C-3B89-4735-B281-763F66344B22}" srcOrd="8" destOrd="0" presId="urn:microsoft.com/office/officeart/2005/8/layout/lProcess2"/>
    <dgm:cxn modelId="{BFF537E0-F1AF-45D7-ABCD-0A3FE0FA2032}" type="presParOf" srcId="{41CBE69C-3B89-4735-B281-763F66344B22}" destId="{096588FA-F38E-4A39-B136-5AF4BBD462AF}" srcOrd="0" destOrd="0" presId="urn:microsoft.com/office/officeart/2005/8/layout/lProcess2"/>
    <dgm:cxn modelId="{B1671262-0076-4F4E-AE2C-1EDBD1E778FA}" type="presParOf" srcId="{41CBE69C-3B89-4735-B281-763F66344B22}" destId="{E07BE723-31A2-4312-8D45-50C5D106CBA3}" srcOrd="1" destOrd="0" presId="urn:microsoft.com/office/officeart/2005/8/layout/lProcess2"/>
    <dgm:cxn modelId="{0A44F426-4ADB-476E-AAC8-7446245176DF}" type="presParOf" srcId="{41CBE69C-3B89-4735-B281-763F66344B22}" destId="{B24720CD-1FCD-4C66-A4B3-7B537CE0C054}" srcOrd="2" destOrd="0" presId="urn:microsoft.com/office/officeart/2005/8/layout/lProcess2"/>
    <dgm:cxn modelId="{7FEFEE09-C4E3-494B-A8A7-2582732FF202}" type="presParOf" srcId="{B24720CD-1FCD-4C66-A4B3-7B537CE0C054}" destId="{F143993D-2062-4E55-92FE-53A5AD7DB98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D01E5-6223-424B-A5B6-B1085C810707}">
      <dsp:nvSpPr>
        <dsp:cNvPr id="0" name=""/>
        <dsp:cNvSpPr/>
      </dsp:nvSpPr>
      <dsp:spPr>
        <a:xfrm>
          <a:off x="3274" y="0"/>
          <a:ext cx="1148953" cy="4064000"/>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dirty="0"/>
            <a:t>Autumn</a:t>
          </a:r>
        </a:p>
        <a:p>
          <a:pPr marL="0" lvl="0" indent="0" algn="ctr" defTabSz="889000">
            <a:lnSpc>
              <a:spcPct val="100000"/>
            </a:lnSpc>
            <a:spcBef>
              <a:spcPct val="0"/>
            </a:spcBef>
            <a:spcAft>
              <a:spcPct val="35000"/>
            </a:spcAft>
            <a:buNone/>
          </a:pPr>
          <a:r>
            <a:rPr lang="en-US" sz="2000" kern="1200" dirty="0"/>
            <a:t>Semester</a:t>
          </a:r>
        </a:p>
      </dsp:txBody>
      <dsp:txXfrm>
        <a:off x="3274" y="0"/>
        <a:ext cx="1148953" cy="1219200"/>
      </dsp:txXfrm>
    </dsp:sp>
    <dsp:sp modelId="{C7D2E99C-87DF-4106-84C0-34FA5F4E4DF9}">
      <dsp:nvSpPr>
        <dsp:cNvPr id="0" name=""/>
        <dsp:cNvSpPr/>
      </dsp:nvSpPr>
      <dsp:spPr>
        <a:xfrm>
          <a:off x="118169" y="1220390"/>
          <a:ext cx="91916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MWF</a:t>
          </a:r>
        </a:p>
      </dsp:txBody>
      <dsp:txXfrm>
        <a:off x="145090" y="1247311"/>
        <a:ext cx="865320" cy="1171509"/>
      </dsp:txXfrm>
    </dsp:sp>
    <dsp:sp modelId="{77251D04-6DF9-4B8F-B26E-6E84A672319E}">
      <dsp:nvSpPr>
        <dsp:cNvPr id="0" name=""/>
        <dsp:cNvSpPr/>
      </dsp:nvSpPr>
      <dsp:spPr>
        <a:xfrm>
          <a:off x="118169" y="2634257"/>
          <a:ext cx="91916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TTH</a:t>
          </a:r>
        </a:p>
      </dsp:txBody>
      <dsp:txXfrm>
        <a:off x="145090" y="2661178"/>
        <a:ext cx="865320" cy="1171509"/>
      </dsp:txXfrm>
    </dsp:sp>
    <dsp:sp modelId="{C7F123EB-2E0A-4BA2-AB67-1C6D239FF377}">
      <dsp:nvSpPr>
        <dsp:cNvPr id="0" name=""/>
        <dsp:cNvSpPr/>
      </dsp:nvSpPr>
      <dsp:spPr>
        <a:xfrm>
          <a:off x="1238398" y="0"/>
          <a:ext cx="1148953" cy="4064000"/>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Spring Semester</a:t>
          </a:r>
        </a:p>
      </dsp:txBody>
      <dsp:txXfrm>
        <a:off x="1238398" y="0"/>
        <a:ext cx="1148953" cy="1219200"/>
      </dsp:txXfrm>
    </dsp:sp>
    <dsp:sp modelId="{FA4ACB02-9187-4A51-B88E-50AF396BF5DE}">
      <dsp:nvSpPr>
        <dsp:cNvPr id="0" name=""/>
        <dsp:cNvSpPr/>
      </dsp:nvSpPr>
      <dsp:spPr>
        <a:xfrm>
          <a:off x="1353294" y="1220390"/>
          <a:ext cx="91916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MWF</a:t>
          </a:r>
        </a:p>
      </dsp:txBody>
      <dsp:txXfrm>
        <a:off x="1380215" y="1247311"/>
        <a:ext cx="865320" cy="1171509"/>
      </dsp:txXfrm>
    </dsp:sp>
    <dsp:sp modelId="{F9ACB013-1AAD-42D3-BB40-EACAF9704047}">
      <dsp:nvSpPr>
        <dsp:cNvPr id="0" name=""/>
        <dsp:cNvSpPr/>
      </dsp:nvSpPr>
      <dsp:spPr>
        <a:xfrm>
          <a:off x="1353294" y="2634257"/>
          <a:ext cx="91916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TTH</a:t>
          </a:r>
        </a:p>
      </dsp:txBody>
      <dsp:txXfrm>
        <a:off x="1380215" y="2661178"/>
        <a:ext cx="865320" cy="1171509"/>
      </dsp:txXfrm>
    </dsp:sp>
    <dsp:sp modelId="{36242090-D075-471E-9577-9C165C40E705}">
      <dsp:nvSpPr>
        <dsp:cNvPr id="0" name=""/>
        <dsp:cNvSpPr/>
      </dsp:nvSpPr>
      <dsp:spPr>
        <a:xfrm>
          <a:off x="2473523" y="0"/>
          <a:ext cx="1148953" cy="4064000"/>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Summer Semester</a:t>
          </a:r>
        </a:p>
      </dsp:txBody>
      <dsp:txXfrm>
        <a:off x="2473523" y="0"/>
        <a:ext cx="1148953" cy="1219200"/>
      </dsp:txXfrm>
    </dsp:sp>
    <dsp:sp modelId="{9960D5CE-C78A-47E1-A985-086587DE28AE}">
      <dsp:nvSpPr>
        <dsp:cNvPr id="0" name=""/>
        <dsp:cNvSpPr/>
      </dsp:nvSpPr>
      <dsp:spPr>
        <a:xfrm>
          <a:off x="2588418" y="1220390"/>
          <a:ext cx="91916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MF</a:t>
          </a:r>
        </a:p>
      </dsp:txBody>
      <dsp:txXfrm>
        <a:off x="2615339" y="1247311"/>
        <a:ext cx="865320" cy="1171509"/>
      </dsp:txXfrm>
    </dsp:sp>
    <dsp:sp modelId="{FE513752-4472-47B7-A9D1-942A064D6762}">
      <dsp:nvSpPr>
        <dsp:cNvPr id="0" name=""/>
        <dsp:cNvSpPr/>
      </dsp:nvSpPr>
      <dsp:spPr>
        <a:xfrm>
          <a:off x="2588418" y="2634257"/>
          <a:ext cx="919162" cy="1225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t>WThF</a:t>
          </a:r>
          <a:endParaRPr lang="en-US" sz="2400" kern="1200" dirty="0"/>
        </a:p>
      </dsp:txBody>
      <dsp:txXfrm>
        <a:off x="2615339" y="2661178"/>
        <a:ext cx="865320" cy="1171509"/>
      </dsp:txXfrm>
    </dsp:sp>
    <dsp:sp modelId="{6FE8CB28-D0B3-41CE-BF5C-327419781DB9}">
      <dsp:nvSpPr>
        <dsp:cNvPr id="0" name=""/>
        <dsp:cNvSpPr/>
      </dsp:nvSpPr>
      <dsp:spPr>
        <a:xfrm>
          <a:off x="3708648" y="0"/>
          <a:ext cx="1148953" cy="4064000"/>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Autumn</a:t>
          </a:r>
        </a:p>
        <a:p>
          <a:pPr marL="0" lvl="0" indent="0" algn="ctr" defTabSz="889000">
            <a:lnSpc>
              <a:spcPct val="90000"/>
            </a:lnSpc>
            <a:spcBef>
              <a:spcPct val="0"/>
            </a:spcBef>
            <a:spcAft>
              <a:spcPct val="35000"/>
            </a:spcAft>
            <a:buNone/>
          </a:pPr>
          <a:r>
            <a:rPr lang="en-US" sz="2000" kern="1200" dirty="0"/>
            <a:t>Semester</a:t>
          </a:r>
        </a:p>
      </dsp:txBody>
      <dsp:txXfrm>
        <a:off x="3708648" y="0"/>
        <a:ext cx="1148953" cy="1219200"/>
      </dsp:txXfrm>
    </dsp:sp>
    <dsp:sp modelId="{096588FA-F38E-4A39-B136-5AF4BBD462AF}">
      <dsp:nvSpPr>
        <dsp:cNvPr id="0" name=""/>
        <dsp:cNvSpPr/>
      </dsp:nvSpPr>
      <dsp:spPr>
        <a:xfrm>
          <a:off x="4943772" y="0"/>
          <a:ext cx="1148953" cy="4064000"/>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Spring Semester</a:t>
          </a:r>
        </a:p>
      </dsp:txBody>
      <dsp:txXfrm>
        <a:off x="4943772" y="0"/>
        <a:ext cx="1148953" cy="12192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732E-B4B3-4432-ADA4-8FC4EB1D0E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BAC992-CB7B-4A3F-879E-79CC4313B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D0FD22-54C9-412F-9839-4D64286C0D5C}"/>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5" name="Footer Placeholder 4">
            <a:extLst>
              <a:ext uri="{FF2B5EF4-FFF2-40B4-BE49-F238E27FC236}">
                <a16:creationId xmlns:a16="http://schemas.microsoft.com/office/drawing/2014/main" id="{E38DDB9E-6C22-40DE-A8AA-DD6606C52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2B3C0-C367-4E17-B963-DA59194BBB5B}"/>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197197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AD92-5456-47AB-8213-24AA5B869C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E044B-D505-44EE-B708-3C36E4A40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E9E55-0AEF-450D-A88D-2E981FE6E471}"/>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5" name="Footer Placeholder 4">
            <a:extLst>
              <a:ext uri="{FF2B5EF4-FFF2-40B4-BE49-F238E27FC236}">
                <a16:creationId xmlns:a16="http://schemas.microsoft.com/office/drawing/2014/main" id="{400F1C10-2DA8-485A-B506-9A72023E0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C0FB2-F88F-48B9-A1DC-8D68CA9D8FBC}"/>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355455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B689E-75AA-432D-8E25-7EAA2840E1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B589A4-CCF5-4800-B990-0C8DC66FD7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62006-183C-4EEA-8CA8-2589B1365FA6}"/>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5" name="Footer Placeholder 4">
            <a:extLst>
              <a:ext uri="{FF2B5EF4-FFF2-40B4-BE49-F238E27FC236}">
                <a16:creationId xmlns:a16="http://schemas.microsoft.com/office/drawing/2014/main" id="{29F87283-870F-4A92-8633-A2C796B64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3A466-1618-470F-8F7C-D9CE6B15AF64}"/>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270133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5DD2-282C-4E00-943D-1F3F8691D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97EFC-647B-4FB1-B6A3-76CBABEBA7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D6734-0564-41E0-8068-9B91CCFDBE0E}"/>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5" name="Footer Placeholder 4">
            <a:extLst>
              <a:ext uri="{FF2B5EF4-FFF2-40B4-BE49-F238E27FC236}">
                <a16:creationId xmlns:a16="http://schemas.microsoft.com/office/drawing/2014/main" id="{2C57EAF4-F22B-4595-B9C0-5C227B500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B8867-092D-4D2C-A5BB-BF840401E887}"/>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303282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31CD-2920-4EFF-8E11-350A2D7E8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44E42E-96EC-4BA6-B208-A42BD03FD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F98FB-1375-4F01-BF53-73952E80ADE5}"/>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5" name="Footer Placeholder 4">
            <a:extLst>
              <a:ext uri="{FF2B5EF4-FFF2-40B4-BE49-F238E27FC236}">
                <a16:creationId xmlns:a16="http://schemas.microsoft.com/office/drawing/2014/main" id="{A189F161-7C7B-476B-A2A7-CB8518CDC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60F23-C441-4C4F-9A55-1469073897C5}"/>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152321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5660-C32D-4757-A123-9D61E0E93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89639-459C-4A05-9635-E1A2C1D859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79DBE1-125D-4603-BC91-16C0F8226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C95AB-4A84-4C25-BE08-FA6240728F67}"/>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6" name="Footer Placeholder 5">
            <a:extLst>
              <a:ext uri="{FF2B5EF4-FFF2-40B4-BE49-F238E27FC236}">
                <a16:creationId xmlns:a16="http://schemas.microsoft.com/office/drawing/2014/main" id="{EE460B2C-F981-4C79-A6E5-049A1A6A7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D04A2-A40F-4063-8A71-5C8446D91177}"/>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222375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4BB9-F0EF-448B-ABD6-C30613F377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38FB89-6A1F-4A95-A8B4-33ED8FE0D6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78007-3899-4FD6-A695-8FAD4D160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22461-C80E-429C-9C3F-9E13AA094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D53D68-5F90-43B1-84CE-7AEBAAA06D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D305C-63DB-4DDE-9ECE-EB90F0990D18}"/>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8" name="Footer Placeholder 7">
            <a:extLst>
              <a:ext uri="{FF2B5EF4-FFF2-40B4-BE49-F238E27FC236}">
                <a16:creationId xmlns:a16="http://schemas.microsoft.com/office/drawing/2014/main" id="{EA837FA0-B11D-4E71-AC3A-248AF4F3B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E3C01D-FF49-4E1F-85CC-2EC9D31E4D9F}"/>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233085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687D-6515-49A3-AC69-54E2CBEB6B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EAEE-EF7D-47FF-9D65-E6575673B90B}"/>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4" name="Footer Placeholder 3">
            <a:extLst>
              <a:ext uri="{FF2B5EF4-FFF2-40B4-BE49-F238E27FC236}">
                <a16:creationId xmlns:a16="http://schemas.microsoft.com/office/drawing/2014/main" id="{559725B5-58A9-4A59-BC1E-9A9575CB6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3826A-52BE-45A7-8F5A-B588C4BFB074}"/>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187589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B28B6-0044-43AF-B7BD-F13844AB4918}"/>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3" name="Footer Placeholder 2">
            <a:extLst>
              <a:ext uri="{FF2B5EF4-FFF2-40B4-BE49-F238E27FC236}">
                <a16:creationId xmlns:a16="http://schemas.microsoft.com/office/drawing/2014/main" id="{35A37EC4-BB3B-4ACE-A0BF-04EBD1C65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E4DAC3-8D32-400F-AAE4-8E02330D847E}"/>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52244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4A80-52AB-4034-B58B-BFDE2F5F7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1B29FC-4114-47D5-BF66-B5271CC19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07841-5E6E-4678-8DD6-E6AC054DA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7EBB8-ABBB-43E7-A466-3D14A9C066BC}"/>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6" name="Footer Placeholder 5">
            <a:extLst>
              <a:ext uri="{FF2B5EF4-FFF2-40B4-BE49-F238E27FC236}">
                <a16:creationId xmlns:a16="http://schemas.microsoft.com/office/drawing/2014/main" id="{F1358CE7-4CBA-4F1A-BE97-B9A5BB001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FD715-7684-4BF0-821B-84954558EA3A}"/>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32311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8CA6-758E-4F89-9A66-878C68A1B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EBF39-CD12-42B4-B207-E4ACAC669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EC416A-3AE4-4573-B926-0D098200A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1938B-ED53-4911-8998-F98AE619C2D2}"/>
              </a:ext>
            </a:extLst>
          </p:cNvPr>
          <p:cNvSpPr>
            <a:spLocks noGrp="1"/>
          </p:cNvSpPr>
          <p:nvPr>
            <p:ph type="dt" sz="half" idx="10"/>
          </p:nvPr>
        </p:nvSpPr>
        <p:spPr/>
        <p:txBody>
          <a:bodyPr/>
          <a:lstStyle/>
          <a:p>
            <a:fld id="{B951C04C-FB97-4708-912E-B854BF5B5B2F}" type="datetimeFigureOut">
              <a:rPr lang="en-US" smtClean="0"/>
              <a:t>10/28/2020</a:t>
            </a:fld>
            <a:endParaRPr lang="en-US"/>
          </a:p>
        </p:txBody>
      </p:sp>
      <p:sp>
        <p:nvSpPr>
          <p:cNvPr id="6" name="Footer Placeholder 5">
            <a:extLst>
              <a:ext uri="{FF2B5EF4-FFF2-40B4-BE49-F238E27FC236}">
                <a16:creationId xmlns:a16="http://schemas.microsoft.com/office/drawing/2014/main" id="{FF55E7E7-C008-4988-95CC-557450958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F8C52-C3C1-4E3E-97B7-01FE1868ED23}"/>
              </a:ext>
            </a:extLst>
          </p:cNvPr>
          <p:cNvSpPr>
            <a:spLocks noGrp="1"/>
          </p:cNvSpPr>
          <p:nvPr>
            <p:ph type="sldNum" sz="quarter" idx="12"/>
          </p:nvPr>
        </p:nvSpPr>
        <p:spPr/>
        <p:txBody>
          <a:bodyPr/>
          <a:lstStyle/>
          <a:p>
            <a:fld id="{DCF4A569-633D-47AF-AAEC-E647DD2E143B}" type="slidenum">
              <a:rPr lang="en-US" smtClean="0"/>
              <a:t>‹#›</a:t>
            </a:fld>
            <a:endParaRPr lang="en-US"/>
          </a:p>
        </p:txBody>
      </p:sp>
    </p:spTree>
    <p:extLst>
      <p:ext uri="{BB962C8B-B14F-4D97-AF65-F5344CB8AC3E}">
        <p14:creationId xmlns:p14="http://schemas.microsoft.com/office/powerpoint/2010/main" val="426882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D37D4-75F6-4CED-9951-D07DADA63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3F42A1-A3AC-4900-B39B-39615A048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A507A-FCC2-47D5-A034-BDB548A6D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1C04C-FB97-4708-912E-B854BF5B5B2F}" type="datetimeFigureOut">
              <a:rPr lang="en-US" smtClean="0"/>
              <a:t>10/28/2020</a:t>
            </a:fld>
            <a:endParaRPr lang="en-US"/>
          </a:p>
        </p:txBody>
      </p:sp>
      <p:sp>
        <p:nvSpPr>
          <p:cNvPr id="5" name="Footer Placeholder 4">
            <a:extLst>
              <a:ext uri="{FF2B5EF4-FFF2-40B4-BE49-F238E27FC236}">
                <a16:creationId xmlns:a16="http://schemas.microsoft.com/office/drawing/2014/main" id="{3DF2575F-27A9-4368-B178-3041BD844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669CBD-1067-46EF-AD84-3BFA096EC4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4A569-633D-47AF-AAEC-E647DD2E143B}" type="slidenum">
              <a:rPr lang="en-US" smtClean="0"/>
              <a:t>‹#›</a:t>
            </a:fld>
            <a:endParaRPr lang="en-US"/>
          </a:p>
        </p:txBody>
      </p:sp>
    </p:spTree>
    <p:extLst>
      <p:ext uri="{BB962C8B-B14F-4D97-AF65-F5344CB8AC3E}">
        <p14:creationId xmlns:p14="http://schemas.microsoft.com/office/powerpoint/2010/main" val="2462214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rowe10@cscc.edu" TargetMode="External"/><Relationship Id="rId2" Type="http://schemas.openxmlformats.org/officeDocument/2006/relationships/hyperlink" Target="mailto:jtyree@cscc.edu" TargetMode="External"/><Relationship Id="rId1" Type="http://schemas.openxmlformats.org/officeDocument/2006/relationships/slideLayout" Target="../slideLayouts/slideLayout2.xml"/><Relationship Id="rId6" Type="http://schemas.openxmlformats.org/officeDocument/2006/relationships/hyperlink" Target="mailto:kfannin@cscc.edu" TargetMode="External"/><Relationship Id="rId5" Type="http://schemas.openxmlformats.org/officeDocument/2006/relationships/hyperlink" Target="mailto:tbrown70@cscc.edu" TargetMode="External"/><Relationship Id="rId4" Type="http://schemas.openxmlformats.org/officeDocument/2006/relationships/hyperlink" Target="mailto:mschwartz5@cscc.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scc.edu/academics/departments/medical-imaging/admissions.shtml" TargetMode="External"/><Relationship Id="rId2" Type="http://schemas.openxmlformats.org/officeDocument/2006/relationships/hyperlink" Target="https://www.cscc.edu/services/health-records/index.shtml" TargetMode="External"/><Relationship Id="rId1" Type="http://schemas.openxmlformats.org/officeDocument/2006/relationships/slideLayout" Target="../slideLayouts/slideLayout2.xml"/><Relationship Id="rId5" Type="http://schemas.openxmlformats.org/officeDocument/2006/relationships/hyperlink" Target="https://www.cscc.edu/academics/departments/medical-imaging/pdfs/IMAG-Student-Handbook.pdf" TargetMode="External"/><Relationship Id="rId4" Type="http://schemas.openxmlformats.org/officeDocument/2006/relationships/hyperlink" Target="https://www.cscc.edu/academics/departments/medical-imaging/pdfs/IMAG%20Admissions%20Worksheet.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scc.edu/services/advising/hhs-advising.shtml" TargetMode="External"/><Relationship Id="rId2" Type="http://schemas.openxmlformats.org/officeDocument/2006/relationships/hyperlink" Target="https://www.cscc.edu/services/health-records/index.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talog.cscc.edu/programs/Medical%20Imaging%20AAS" TargetMode="External"/><Relationship Id="rId2" Type="http://schemas.openxmlformats.org/officeDocument/2006/relationships/hyperlink" Target="https://www.cscc.edu/services/health-records/index.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scc.edu/services/health-records/index.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rrt.org/pages/earn-arrt-credentials/initial-requirements/ethics/ethics-review-preapplication" TargetMode="External"/><Relationship Id="rId2" Type="http://schemas.openxmlformats.org/officeDocument/2006/relationships/hyperlink" Target="https://www.arrt.org/pages/earn-arrt-credentials/requirements" TargetMode="External"/><Relationship Id="rId1" Type="http://schemas.openxmlformats.org/officeDocument/2006/relationships/slideLayout" Target="../slideLayouts/slideLayout2.xml"/><Relationship Id="rId4" Type="http://schemas.openxmlformats.org/officeDocument/2006/relationships/hyperlink" Target="https://www.arrt.org/pages/earn-arrt-credentials/initial-requirements/ethics/ethics-requirement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asrt.org/main/career-center/careers-in-radiologic-technolog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TvIg5pl4njM&amp;ab_channel=MontgomeryCollege" TargetMode="External"/><Relationship Id="rId2" Type="http://schemas.openxmlformats.org/officeDocument/2006/relationships/hyperlink" Target="https://www.youtube.com/watch?v=VJmu_TrRGRY&amp;ab_channel=CloverLear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2D65-C37D-48FA-8F91-D21C4D35C0F4}"/>
              </a:ext>
            </a:extLst>
          </p:cNvPr>
          <p:cNvSpPr>
            <a:spLocks noGrp="1"/>
          </p:cNvSpPr>
          <p:nvPr>
            <p:ph type="ctrTitle"/>
          </p:nvPr>
        </p:nvSpPr>
        <p:spPr/>
        <p:txBody>
          <a:bodyPr/>
          <a:lstStyle/>
          <a:p>
            <a:r>
              <a:rPr lang="en-US" dirty="0"/>
              <a:t>Medical Imaging </a:t>
            </a:r>
            <a:br>
              <a:rPr lang="en-US" dirty="0"/>
            </a:br>
            <a:r>
              <a:rPr lang="en-US" dirty="0"/>
              <a:t>Information Session 2021</a:t>
            </a:r>
          </a:p>
        </p:txBody>
      </p:sp>
      <p:sp>
        <p:nvSpPr>
          <p:cNvPr id="3" name="Subtitle 2">
            <a:extLst>
              <a:ext uri="{FF2B5EF4-FFF2-40B4-BE49-F238E27FC236}">
                <a16:creationId xmlns:a16="http://schemas.microsoft.com/office/drawing/2014/main" id="{C61C2985-5742-46E2-A138-46247A6595C5}"/>
              </a:ext>
            </a:extLst>
          </p:cNvPr>
          <p:cNvSpPr>
            <a:spLocks noGrp="1"/>
          </p:cNvSpPr>
          <p:nvPr>
            <p:ph type="subTitle" idx="1"/>
          </p:nvPr>
        </p:nvSpPr>
        <p:spPr/>
        <p:txBody>
          <a:bodyPr/>
          <a:lstStyle/>
          <a:p>
            <a:r>
              <a:rPr lang="en-US" dirty="0"/>
              <a:t>Essential Information for applicants to the Columbus State Medical Imaging Associate Degree program starting Autumn Semester 2021</a:t>
            </a:r>
          </a:p>
        </p:txBody>
      </p:sp>
    </p:spTree>
    <p:extLst>
      <p:ext uri="{BB962C8B-B14F-4D97-AF65-F5344CB8AC3E}">
        <p14:creationId xmlns:p14="http://schemas.microsoft.com/office/powerpoint/2010/main" val="263943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947446" y="1053711"/>
            <a:ext cx="4933490" cy="1424446"/>
          </a:xfrm>
        </p:spPr>
        <p:txBody>
          <a:bodyPr>
            <a:normAutofit/>
          </a:bodyPr>
          <a:lstStyle/>
          <a:p>
            <a:r>
              <a:rPr lang="en-US" sz="4000" dirty="0">
                <a:solidFill>
                  <a:srgbClr val="FFFFFF"/>
                </a:solidFill>
              </a:rPr>
              <a:t>Radiography</a:t>
            </a:r>
          </a:p>
        </p:txBody>
      </p:sp>
      <p:cxnSp>
        <p:nvCxnSpPr>
          <p:cNvPr id="34" name="Straight Connector 1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947447" y="2799889"/>
            <a:ext cx="4933490" cy="2987543"/>
          </a:xfrm>
        </p:spPr>
        <p:txBody>
          <a:bodyPr anchor="t">
            <a:normAutofit/>
          </a:bodyPr>
          <a:lstStyle/>
          <a:p>
            <a:pPr marL="0" indent="0">
              <a:buNone/>
            </a:pPr>
            <a:r>
              <a:rPr lang="en-US" sz="2200" dirty="0">
                <a:solidFill>
                  <a:schemeClr val="bg1"/>
                </a:solidFill>
              </a:rPr>
              <a:t>Radiographic images are used to diagnose illness or injury.  They are also used to evaluate the effectiveness of treatment and follow up. </a:t>
            </a:r>
          </a:p>
          <a:p>
            <a:pPr marL="0" indent="0">
              <a:buNone/>
            </a:pPr>
            <a:endParaRPr lang="en-US" sz="2200" dirty="0">
              <a:solidFill>
                <a:srgbClr val="FFFFFF"/>
              </a:solidFill>
            </a:endParaRPr>
          </a:p>
        </p:txBody>
      </p:sp>
      <p:pic>
        <p:nvPicPr>
          <p:cNvPr id="9" name="Picture 8">
            <a:extLst>
              <a:ext uri="{FF2B5EF4-FFF2-40B4-BE49-F238E27FC236}">
                <a16:creationId xmlns:a16="http://schemas.microsoft.com/office/drawing/2014/main" id="{FA807386-AF16-4B4D-8ACB-9C4CE1A7A28D}"/>
              </a:ext>
            </a:extLst>
          </p:cNvPr>
          <p:cNvPicPr>
            <a:picLocks noChangeAspect="1"/>
          </p:cNvPicPr>
          <p:nvPr/>
        </p:nvPicPr>
        <p:blipFill>
          <a:blip r:embed="rId2"/>
          <a:stretch>
            <a:fillRect/>
          </a:stretch>
        </p:blipFill>
        <p:spPr>
          <a:xfrm>
            <a:off x="7055352" y="365124"/>
            <a:ext cx="913004" cy="2194560"/>
          </a:xfrm>
          <a:prstGeom prst="rect">
            <a:avLst/>
          </a:prstGeom>
        </p:spPr>
      </p:pic>
      <p:pic>
        <p:nvPicPr>
          <p:cNvPr id="10" name="Picture 9" descr="A picture containing film, sitting, table, standing&#10;&#10;Description automatically generated">
            <a:extLst>
              <a:ext uri="{FF2B5EF4-FFF2-40B4-BE49-F238E27FC236}">
                <a16:creationId xmlns:a16="http://schemas.microsoft.com/office/drawing/2014/main" id="{6D74CE7B-E529-46B2-8CC5-E0E96F29CD93}"/>
              </a:ext>
            </a:extLst>
          </p:cNvPr>
          <p:cNvPicPr>
            <a:picLocks noChangeAspect="1"/>
          </p:cNvPicPr>
          <p:nvPr/>
        </p:nvPicPr>
        <p:blipFill>
          <a:blip r:embed="rId3"/>
          <a:stretch>
            <a:fillRect/>
          </a:stretch>
        </p:blipFill>
        <p:spPr>
          <a:xfrm>
            <a:off x="9837571" y="365124"/>
            <a:ext cx="999557" cy="2194560"/>
          </a:xfrm>
          <a:prstGeom prst="rect">
            <a:avLst/>
          </a:prstGeom>
        </p:spPr>
      </p:pic>
      <p:pic>
        <p:nvPicPr>
          <p:cNvPr id="11" name="Picture 10" descr="A person lying on a bed&#10;&#10;Description automatically generated">
            <a:extLst>
              <a:ext uri="{FF2B5EF4-FFF2-40B4-BE49-F238E27FC236}">
                <a16:creationId xmlns:a16="http://schemas.microsoft.com/office/drawing/2014/main" id="{9BAE3AAF-FBB7-4885-A05E-D53CFE553549}"/>
              </a:ext>
            </a:extLst>
          </p:cNvPr>
          <p:cNvPicPr>
            <a:picLocks noChangeAspect="1"/>
          </p:cNvPicPr>
          <p:nvPr/>
        </p:nvPicPr>
        <p:blipFill>
          <a:blip r:embed="rId4"/>
          <a:stretch>
            <a:fillRect/>
          </a:stretch>
        </p:blipFill>
        <p:spPr>
          <a:xfrm>
            <a:off x="7358451" y="2766972"/>
            <a:ext cx="3132301" cy="3395448"/>
          </a:xfrm>
          <a:prstGeom prst="rect">
            <a:avLst/>
          </a:prstGeom>
        </p:spPr>
      </p:pic>
    </p:spTree>
    <p:extLst>
      <p:ext uri="{BB962C8B-B14F-4D97-AF65-F5344CB8AC3E}">
        <p14:creationId xmlns:p14="http://schemas.microsoft.com/office/powerpoint/2010/main" val="292354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5C9938-9C36-4D2B-86CB-DA671256FD63}"/>
              </a:ext>
            </a:extLst>
          </p:cNvPr>
          <p:cNvSpPr>
            <a:spLocks noGrp="1"/>
          </p:cNvSpPr>
          <p:nvPr>
            <p:ph type="title"/>
          </p:nvPr>
        </p:nvSpPr>
        <p:spPr>
          <a:xfrm>
            <a:off x="5106043" y="3975050"/>
            <a:ext cx="6465287" cy="1047799"/>
          </a:xfrm>
        </p:spPr>
        <p:txBody>
          <a:bodyPr vert="horz" lIns="91440" tIns="45720" rIns="91440" bIns="45720" rtlCol="0" anchor="b">
            <a:normAutofit/>
          </a:bodyPr>
          <a:lstStyle/>
          <a:p>
            <a:r>
              <a:rPr lang="en-US" sz="3600" kern="1200" dirty="0">
                <a:solidFill>
                  <a:srgbClr val="FFFFFF"/>
                </a:solidFill>
                <a:latin typeface="+mj-lt"/>
                <a:ea typeface="+mj-ea"/>
                <a:cs typeface="+mj-cs"/>
              </a:rPr>
              <a:t>Radiographers</a:t>
            </a:r>
            <a:r>
              <a:rPr lang="en-US" sz="2400" kern="1200" dirty="0">
                <a:solidFill>
                  <a:srgbClr val="FFFFFF"/>
                </a:solidFill>
                <a:latin typeface="+mj-lt"/>
                <a:ea typeface="+mj-ea"/>
                <a:cs typeface="+mj-cs"/>
              </a:rPr>
              <a:t> work with people and technology in a variety of settings.</a:t>
            </a:r>
          </a:p>
        </p:txBody>
      </p:sp>
      <p:pic>
        <p:nvPicPr>
          <p:cNvPr id="5" name="Content Placeholder 4">
            <a:extLst>
              <a:ext uri="{FF2B5EF4-FFF2-40B4-BE49-F238E27FC236}">
                <a16:creationId xmlns:a16="http://schemas.microsoft.com/office/drawing/2014/main" id="{9B0BB56E-6D31-42CF-927B-05B7158CDEB8}"/>
              </a:ext>
            </a:extLst>
          </p:cNvPr>
          <p:cNvPicPr>
            <a:picLocks noGrp="1" noChangeAspect="1"/>
          </p:cNvPicPr>
          <p:nvPr>
            <p:ph idx="1"/>
          </p:nvPr>
        </p:nvPicPr>
        <p:blipFill rotWithShape="1">
          <a:blip r:embed="rId2"/>
          <a:srcRect l="14693" r="2078" b="2"/>
          <a:stretch/>
        </p:blipFill>
        <p:spPr>
          <a:xfrm>
            <a:off x="317635" y="299363"/>
            <a:ext cx="4160452" cy="3049204"/>
          </a:xfrm>
          <a:prstGeom prst="rect">
            <a:avLst/>
          </a:prstGeom>
        </p:spPr>
      </p:pic>
      <p:pic>
        <p:nvPicPr>
          <p:cNvPr id="4" name="Picture 3">
            <a:extLst>
              <a:ext uri="{FF2B5EF4-FFF2-40B4-BE49-F238E27FC236}">
                <a16:creationId xmlns:a16="http://schemas.microsoft.com/office/drawing/2014/main" id="{C078D4BA-D491-4A92-A378-1F3D43CC8E5E}"/>
              </a:ext>
            </a:extLst>
          </p:cNvPr>
          <p:cNvPicPr>
            <a:picLocks noChangeAspect="1"/>
          </p:cNvPicPr>
          <p:nvPr/>
        </p:nvPicPr>
        <p:blipFill rotWithShape="1">
          <a:blip r:embed="rId3"/>
          <a:srcRect t="29346" r="2" b="15080"/>
          <a:stretch/>
        </p:blipFill>
        <p:spPr>
          <a:xfrm>
            <a:off x="4654296" y="299363"/>
            <a:ext cx="7217085" cy="3008188"/>
          </a:xfrm>
          <a:prstGeom prst="rect">
            <a:avLst/>
          </a:prstGeom>
        </p:spPr>
      </p:pic>
      <p:cxnSp>
        <p:nvCxnSpPr>
          <p:cNvPr id="13" name="Straight Connector 12">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B20B16E-23A8-492C-9642-ADD92CB63532}"/>
              </a:ext>
            </a:extLst>
          </p:cNvPr>
          <p:cNvPicPr>
            <a:picLocks noChangeAspect="1"/>
          </p:cNvPicPr>
          <p:nvPr/>
        </p:nvPicPr>
        <p:blipFill rotWithShape="1">
          <a:blip r:embed="rId4"/>
          <a:srcRect r="-1" b="17090"/>
          <a:stretch/>
        </p:blipFill>
        <p:spPr>
          <a:xfrm>
            <a:off x="317635" y="3509433"/>
            <a:ext cx="4160452" cy="3026833"/>
          </a:xfrm>
          <a:prstGeom prst="rect">
            <a:avLst/>
          </a:prstGeom>
        </p:spPr>
      </p:pic>
    </p:spTree>
    <p:extLst>
      <p:ext uri="{BB962C8B-B14F-4D97-AF65-F5344CB8AC3E}">
        <p14:creationId xmlns:p14="http://schemas.microsoft.com/office/powerpoint/2010/main" val="213155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947446" y="1053711"/>
            <a:ext cx="4933490" cy="1424446"/>
          </a:xfrm>
        </p:spPr>
        <p:txBody>
          <a:bodyPr>
            <a:normAutofit/>
          </a:bodyPr>
          <a:lstStyle/>
          <a:p>
            <a:r>
              <a:rPr lang="en-US" sz="4000" dirty="0">
                <a:solidFill>
                  <a:srgbClr val="FFFFFF"/>
                </a:solidFill>
              </a:rPr>
              <a:t>Desired Qualities</a:t>
            </a:r>
          </a:p>
        </p:txBody>
      </p:sp>
      <p:cxnSp>
        <p:nvCxnSpPr>
          <p:cNvPr id="34" name="Straight Connector 1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947447" y="2799889"/>
            <a:ext cx="4933490" cy="2987543"/>
          </a:xfrm>
        </p:spPr>
        <p:txBody>
          <a:bodyPr anchor="t">
            <a:normAutofit/>
          </a:bodyPr>
          <a:lstStyle/>
          <a:p>
            <a:r>
              <a:rPr lang="en-US" sz="2200" dirty="0">
                <a:solidFill>
                  <a:schemeClr val="bg1"/>
                </a:solidFill>
              </a:rPr>
              <a:t>Communication skills</a:t>
            </a:r>
          </a:p>
          <a:p>
            <a:r>
              <a:rPr lang="en-US" sz="2200" dirty="0">
                <a:solidFill>
                  <a:schemeClr val="bg1"/>
                </a:solidFill>
              </a:rPr>
              <a:t>Customer service</a:t>
            </a:r>
          </a:p>
          <a:p>
            <a:r>
              <a:rPr lang="en-US" sz="2200" dirty="0">
                <a:solidFill>
                  <a:schemeClr val="bg1"/>
                </a:solidFill>
              </a:rPr>
              <a:t>Critical thinking</a:t>
            </a:r>
          </a:p>
          <a:p>
            <a:r>
              <a:rPr lang="en-US" sz="2200" dirty="0">
                <a:solidFill>
                  <a:schemeClr val="bg1"/>
                </a:solidFill>
              </a:rPr>
              <a:t>Technical ability</a:t>
            </a:r>
          </a:p>
          <a:p>
            <a:r>
              <a:rPr lang="en-US" sz="2200" dirty="0">
                <a:solidFill>
                  <a:schemeClr val="bg1"/>
                </a:solidFill>
              </a:rPr>
              <a:t>Positive attitude</a:t>
            </a:r>
          </a:p>
          <a:p>
            <a:r>
              <a:rPr lang="en-US" sz="2200" dirty="0">
                <a:solidFill>
                  <a:schemeClr val="bg1"/>
                </a:solidFill>
              </a:rPr>
              <a:t>Adaptability</a:t>
            </a:r>
          </a:p>
          <a:p>
            <a:pPr marL="0" indent="0">
              <a:buNone/>
            </a:pPr>
            <a:endParaRPr lang="en-US" sz="2200" dirty="0">
              <a:solidFill>
                <a:srgbClr val="FFFFFF"/>
              </a:solidFill>
            </a:endParaRPr>
          </a:p>
        </p:txBody>
      </p:sp>
      <p:pic>
        <p:nvPicPr>
          <p:cNvPr id="4" name="Picture 3">
            <a:extLst>
              <a:ext uri="{FF2B5EF4-FFF2-40B4-BE49-F238E27FC236}">
                <a16:creationId xmlns:a16="http://schemas.microsoft.com/office/drawing/2014/main" id="{B73F5C9C-D524-409F-A5AC-AB582DD114E3}"/>
              </a:ext>
            </a:extLst>
          </p:cNvPr>
          <p:cNvPicPr>
            <a:picLocks noChangeAspect="1"/>
          </p:cNvPicPr>
          <p:nvPr/>
        </p:nvPicPr>
        <p:blipFill>
          <a:blip r:embed="rId2"/>
          <a:stretch>
            <a:fillRect/>
          </a:stretch>
        </p:blipFill>
        <p:spPr>
          <a:xfrm>
            <a:off x="6889088" y="704723"/>
            <a:ext cx="2122288" cy="1934300"/>
          </a:xfrm>
          <a:prstGeom prst="rect">
            <a:avLst/>
          </a:prstGeom>
        </p:spPr>
      </p:pic>
      <p:pic>
        <p:nvPicPr>
          <p:cNvPr id="5" name="Picture 4">
            <a:extLst>
              <a:ext uri="{FF2B5EF4-FFF2-40B4-BE49-F238E27FC236}">
                <a16:creationId xmlns:a16="http://schemas.microsoft.com/office/drawing/2014/main" id="{F6A8D0CA-B78D-49E1-AE1C-F2E982D8EDA0}"/>
              </a:ext>
            </a:extLst>
          </p:cNvPr>
          <p:cNvPicPr>
            <a:picLocks noChangeAspect="1"/>
          </p:cNvPicPr>
          <p:nvPr/>
        </p:nvPicPr>
        <p:blipFill>
          <a:blip r:embed="rId3"/>
          <a:stretch>
            <a:fillRect/>
          </a:stretch>
        </p:blipFill>
        <p:spPr>
          <a:xfrm>
            <a:off x="9484788" y="704723"/>
            <a:ext cx="2213437" cy="1934300"/>
          </a:xfrm>
          <a:prstGeom prst="rect">
            <a:avLst/>
          </a:prstGeom>
        </p:spPr>
      </p:pic>
      <p:pic>
        <p:nvPicPr>
          <p:cNvPr id="6" name="Picture 5">
            <a:extLst>
              <a:ext uri="{FF2B5EF4-FFF2-40B4-BE49-F238E27FC236}">
                <a16:creationId xmlns:a16="http://schemas.microsoft.com/office/drawing/2014/main" id="{85EDE1E4-2C2C-4C2A-9801-370CD7CA3C96}"/>
              </a:ext>
            </a:extLst>
          </p:cNvPr>
          <p:cNvPicPr>
            <a:picLocks noChangeAspect="1"/>
          </p:cNvPicPr>
          <p:nvPr/>
        </p:nvPicPr>
        <p:blipFill>
          <a:blip r:embed="rId4"/>
          <a:stretch>
            <a:fillRect/>
          </a:stretch>
        </p:blipFill>
        <p:spPr>
          <a:xfrm>
            <a:off x="7314425" y="3437568"/>
            <a:ext cx="3825064" cy="2418538"/>
          </a:xfrm>
          <a:prstGeom prst="rect">
            <a:avLst/>
          </a:prstGeom>
        </p:spPr>
      </p:pic>
    </p:spTree>
    <p:extLst>
      <p:ext uri="{BB962C8B-B14F-4D97-AF65-F5344CB8AC3E}">
        <p14:creationId xmlns:p14="http://schemas.microsoft.com/office/powerpoint/2010/main" val="34713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838200" y="365126"/>
            <a:ext cx="10515600" cy="993158"/>
          </a:xfrm>
        </p:spPr>
        <p:txBody>
          <a:bodyPr/>
          <a:lstStyle/>
          <a:p>
            <a:r>
              <a:rPr lang="en-US" b="1" dirty="0"/>
              <a:t>Medical Imaging Associate Degree Curriculum</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838200" y="1358284"/>
            <a:ext cx="4825753" cy="4818679"/>
          </a:xfrm>
        </p:spPr>
        <p:txBody>
          <a:bodyPr/>
          <a:lstStyle/>
          <a:p>
            <a:pPr marL="0" indent="0">
              <a:buNone/>
            </a:pPr>
            <a:r>
              <a:rPr lang="en-US" dirty="0"/>
              <a:t>5 consecutive Semesters starting each Autumn</a:t>
            </a:r>
          </a:p>
        </p:txBody>
      </p:sp>
      <p:graphicFrame>
        <p:nvGraphicFramePr>
          <p:cNvPr id="5" name="Diagram 4">
            <a:extLst>
              <a:ext uri="{FF2B5EF4-FFF2-40B4-BE49-F238E27FC236}">
                <a16:creationId xmlns:a16="http://schemas.microsoft.com/office/drawing/2014/main" id="{56F3D6BC-5A7E-431C-A85C-919C688CD04D}"/>
              </a:ext>
            </a:extLst>
          </p:cNvPr>
          <p:cNvGraphicFramePr/>
          <p:nvPr>
            <p:extLst>
              <p:ext uri="{D42A27DB-BD31-4B8C-83A1-F6EECF244321}">
                <p14:modId xmlns:p14="http://schemas.microsoft.com/office/powerpoint/2010/main" val="2665475862"/>
              </p:ext>
            </p:extLst>
          </p:nvPr>
        </p:nvGraphicFramePr>
        <p:xfrm>
          <a:off x="474808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A50928DD-561F-43EF-9DB4-CFA177488FB0}"/>
              </a:ext>
            </a:extLst>
          </p:cNvPr>
          <p:cNvGrpSpPr/>
          <p:nvPr/>
        </p:nvGrpSpPr>
        <p:grpSpPr>
          <a:xfrm>
            <a:off x="8558080" y="2965649"/>
            <a:ext cx="919162" cy="1225351"/>
            <a:chOff x="2588418" y="1220390"/>
            <a:chExt cx="919162" cy="1225351"/>
          </a:xfrm>
        </p:grpSpPr>
        <p:sp>
          <p:nvSpPr>
            <p:cNvPr id="7" name="Rounded Rectangle 25">
              <a:extLst>
                <a:ext uri="{FF2B5EF4-FFF2-40B4-BE49-F238E27FC236}">
                  <a16:creationId xmlns:a16="http://schemas.microsoft.com/office/drawing/2014/main" id="{7E8B23AE-7593-45AB-8957-94F521BA5E86}"/>
                </a:ext>
              </a:extLst>
            </p:cNvPr>
            <p:cNvSpPr/>
            <p:nvPr/>
          </p:nvSpPr>
          <p:spPr>
            <a:xfrm>
              <a:off x="2588418" y="1220390"/>
              <a:ext cx="919162" cy="12253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B5A67231-9128-4645-91D2-31A9A2A825C3}"/>
                </a:ext>
              </a:extLst>
            </p:cNvPr>
            <p:cNvSpPr/>
            <p:nvPr/>
          </p:nvSpPr>
          <p:spPr>
            <a:xfrm>
              <a:off x="2615339" y="1247311"/>
              <a:ext cx="865320" cy="1171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100" kern="1200" dirty="0" err="1"/>
                <a:t>TTh</a:t>
              </a:r>
              <a:endParaRPr lang="en-US" sz="2100" kern="1200" dirty="0"/>
            </a:p>
          </p:txBody>
        </p:sp>
      </p:grpSp>
      <p:grpSp>
        <p:nvGrpSpPr>
          <p:cNvPr id="9" name="Group 8">
            <a:extLst>
              <a:ext uri="{FF2B5EF4-FFF2-40B4-BE49-F238E27FC236}">
                <a16:creationId xmlns:a16="http://schemas.microsoft.com/office/drawing/2014/main" id="{7D6CC775-87CB-4A43-B753-9AAE69A5EA16}"/>
              </a:ext>
            </a:extLst>
          </p:cNvPr>
          <p:cNvGrpSpPr/>
          <p:nvPr/>
        </p:nvGrpSpPr>
        <p:grpSpPr>
          <a:xfrm>
            <a:off x="9701080" y="2938728"/>
            <a:ext cx="919162" cy="1225351"/>
            <a:chOff x="2588418" y="1220390"/>
            <a:chExt cx="919162" cy="1225351"/>
          </a:xfrm>
        </p:grpSpPr>
        <p:sp>
          <p:nvSpPr>
            <p:cNvPr id="10" name="Rounded Rectangle 28">
              <a:extLst>
                <a:ext uri="{FF2B5EF4-FFF2-40B4-BE49-F238E27FC236}">
                  <a16:creationId xmlns:a16="http://schemas.microsoft.com/office/drawing/2014/main" id="{41FFDA1E-8371-40E5-A8A7-E818F1B3B2BF}"/>
                </a:ext>
              </a:extLst>
            </p:cNvPr>
            <p:cNvSpPr/>
            <p:nvPr/>
          </p:nvSpPr>
          <p:spPr>
            <a:xfrm>
              <a:off x="2588418" y="1220390"/>
              <a:ext cx="919162" cy="12253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C1729292-4DDE-4F15-8448-454D8E8CB649}"/>
                </a:ext>
              </a:extLst>
            </p:cNvPr>
            <p:cNvSpPr/>
            <p:nvPr/>
          </p:nvSpPr>
          <p:spPr>
            <a:xfrm>
              <a:off x="2615339" y="1247311"/>
              <a:ext cx="865320" cy="1171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100" dirty="0" err="1"/>
                <a:t>TTh</a:t>
              </a:r>
              <a:endParaRPr lang="en-US" sz="2100" kern="1200" dirty="0"/>
            </a:p>
          </p:txBody>
        </p:sp>
      </p:grpSp>
      <p:grpSp>
        <p:nvGrpSpPr>
          <p:cNvPr id="12" name="Group 11">
            <a:extLst>
              <a:ext uri="{FF2B5EF4-FFF2-40B4-BE49-F238E27FC236}">
                <a16:creationId xmlns:a16="http://schemas.microsoft.com/office/drawing/2014/main" id="{CF13FF1D-C3A7-4902-91EC-02111FD26392}"/>
              </a:ext>
            </a:extLst>
          </p:cNvPr>
          <p:cNvGrpSpPr/>
          <p:nvPr/>
        </p:nvGrpSpPr>
        <p:grpSpPr>
          <a:xfrm>
            <a:off x="8558053" y="4343400"/>
            <a:ext cx="919162" cy="1225351"/>
            <a:chOff x="2588418" y="1220390"/>
            <a:chExt cx="919162" cy="1225351"/>
          </a:xfrm>
        </p:grpSpPr>
        <p:sp>
          <p:nvSpPr>
            <p:cNvPr id="13" name="Rounded Rectangle 31">
              <a:extLst>
                <a:ext uri="{FF2B5EF4-FFF2-40B4-BE49-F238E27FC236}">
                  <a16:creationId xmlns:a16="http://schemas.microsoft.com/office/drawing/2014/main" id="{77E19A67-2723-4177-A0AF-8F69BDACFE42}"/>
                </a:ext>
              </a:extLst>
            </p:cNvPr>
            <p:cNvSpPr/>
            <p:nvPr/>
          </p:nvSpPr>
          <p:spPr>
            <a:xfrm>
              <a:off x="2588418" y="1220390"/>
              <a:ext cx="919162" cy="12253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291AA0C8-258A-4986-A617-0542FAA43CA7}"/>
                </a:ext>
              </a:extLst>
            </p:cNvPr>
            <p:cNvSpPr/>
            <p:nvPr/>
          </p:nvSpPr>
          <p:spPr>
            <a:xfrm>
              <a:off x="2615339" y="1247311"/>
              <a:ext cx="865320" cy="1171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100" kern="1200" dirty="0"/>
                <a:t>MWF</a:t>
              </a:r>
            </a:p>
          </p:txBody>
        </p:sp>
      </p:grpSp>
      <p:grpSp>
        <p:nvGrpSpPr>
          <p:cNvPr id="15" name="Group 14">
            <a:extLst>
              <a:ext uri="{FF2B5EF4-FFF2-40B4-BE49-F238E27FC236}">
                <a16:creationId xmlns:a16="http://schemas.microsoft.com/office/drawing/2014/main" id="{ED77732B-4ABA-4270-9040-C0E9C7793DCD}"/>
              </a:ext>
            </a:extLst>
          </p:cNvPr>
          <p:cNvGrpSpPr/>
          <p:nvPr/>
        </p:nvGrpSpPr>
        <p:grpSpPr>
          <a:xfrm>
            <a:off x="9728001" y="4343400"/>
            <a:ext cx="919162" cy="1225351"/>
            <a:chOff x="2588418" y="1220390"/>
            <a:chExt cx="919162" cy="1225351"/>
          </a:xfrm>
        </p:grpSpPr>
        <p:sp>
          <p:nvSpPr>
            <p:cNvPr id="16" name="Rounded Rectangle 34">
              <a:extLst>
                <a:ext uri="{FF2B5EF4-FFF2-40B4-BE49-F238E27FC236}">
                  <a16:creationId xmlns:a16="http://schemas.microsoft.com/office/drawing/2014/main" id="{36EB93F5-75E7-4870-B269-81FE6BDD11B6}"/>
                </a:ext>
              </a:extLst>
            </p:cNvPr>
            <p:cNvSpPr/>
            <p:nvPr/>
          </p:nvSpPr>
          <p:spPr>
            <a:xfrm>
              <a:off x="2588418" y="1220390"/>
              <a:ext cx="919162" cy="12253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04C29206-9043-4E3B-A327-E7765A9EE7F6}"/>
                </a:ext>
              </a:extLst>
            </p:cNvPr>
            <p:cNvSpPr/>
            <p:nvPr/>
          </p:nvSpPr>
          <p:spPr>
            <a:xfrm>
              <a:off x="2615339" y="1247311"/>
              <a:ext cx="865320" cy="1171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100" kern="1200" dirty="0"/>
                <a:t>MWF</a:t>
              </a:r>
            </a:p>
          </p:txBody>
        </p:sp>
      </p:grpSp>
      <p:sp>
        <p:nvSpPr>
          <p:cNvPr id="18" name="Rounded Rectangle 39">
            <a:extLst>
              <a:ext uri="{FF2B5EF4-FFF2-40B4-BE49-F238E27FC236}">
                <a16:creationId xmlns:a16="http://schemas.microsoft.com/office/drawing/2014/main" id="{EA59F48D-2817-4081-AA75-122137C8EE3A}"/>
              </a:ext>
            </a:extLst>
          </p:cNvPr>
          <p:cNvSpPr/>
          <p:nvPr/>
        </p:nvSpPr>
        <p:spPr>
          <a:xfrm>
            <a:off x="3528880" y="3068770"/>
            <a:ext cx="1143000" cy="969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a:t>
            </a:r>
          </a:p>
        </p:txBody>
      </p:sp>
      <p:sp>
        <p:nvSpPr>
          <p:cNvPr id="19" name="Rounded Rectangle 40">
            <a:extLst>
              <a:ext uri="{FF2B5EF4-FFF2-40B4-BE49-F238E27FC236}">
                <a16:creationId xmlns:a16="http://schemas.microsoft.com/office/drawing/2014/main" id="{3F63C038-604A-4347-8D8E-3ACF41BE0C2D}"/>
              </a:ext>
            </a:extLst>
          </p:cNvPr>
          <p:cNvSpPr/>
          <p:nvPr/>
        </p:nvSpPr>
        <p:spPr>
          <a:xfrm>
            <a:off x="3528880" y="4364170"/>
            <a:ext cx="1143000" cy="969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a:t>
            </a:r>
          </a:p>
        </p:txBody>
      </p:sp>
    </p:spTree>
    <p:extLst>
      <p:ext uri="{BB962C8B-B14F-4D97-AF65-F5344CB8AC3E}">
        <p14:creationId xmlns:p14="http://schemas.microsoft.com/office/powerpoint/2010/main" val="3492825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838200" y="365126"/>
            <a:ext cx="10515600" cy="993158"/>
          </a:xfrm>
        </p:spPr>
        <p:txBody>
          <a:bodyPr/>
          <a:lstStyle/>
          <a:p>
            <a:r>
              <a:rPr lang="en-US" b="1"/>
              <a:t>Medical Imaging Associate Degree Curriculum</a:t>
            </a:r>
            <a:endParaRPr lang="en-US" b="1" dirty="0"/>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838200" y="1358284"/>
            <a:ext cx="5257800" cy="4818679"/>
          </a:xfrm>
        </p:spPr>
        <p:txBody>
          <a:bodyPr/>
          <a:lstStyle/>
          <a:p>
            <a:pPr marL="0" indent="0">
              <a:buNone/>
            </a:pPr>
            <a:r>
              <a:rPr lang="en-US" sz="2400" b="1" dirty="0"/>
              <a:t>Classes:</a:t>
            </a:r>
          </a:p>
          <a:p>
            <a:r>
              <a:rPr lang="en-US" sz="2000" dirty="0"/>
              <a:t>Patient Care in Medical Imaging</a:t>
            </a:r>
          </a:p>
          <a:p>
            <a:r>
              <a:rPr lang="en-US" sz="2000" dirty="0"/>
              <a:t>Radiographic Procedures</a:t>
            </a:r>
          </a:p>
          <a:p>
            <a:r>
              <a:rPr lang="en-US" sz="2000" dirty="0"/>
              <a:t>Radiation Physics </a:t>
            </a:r>
          </a:p>
          <a:p>
            <a:r>
              <a:rPr lang="en-US" sz="2000" dirty="0"/>
              <a:t>Equipment Operation</a:t>
            </a:r>
          </a:p>
          <a:p>
            <a:r>
              <a:rPr lang="en-US" sz="2000" dirty="0"/>
              <a:t>Pathology for Imaging Technologists</a:t>
            </a:r>
          </a:p>
          <a:p>
            <a:r>
              <a:rPr lang="en-US" sz="2000" dirty="0"/>
              <a:t>Radiation Biology and Protection</a:t>
            </a:r>
          </a:p>
        </p:txBody>
      </p:sp>
      <p:pic>
        <p:nvPicPr>
          <p:cNvPr id="4" name="Picture 3">
            <a:extLst>
              <a:ext uri="{FF2B5EF4-FFF2-40B4-BE49-F238E27FC236}">
                <a16:creationId xmlns:a16="http://schemas.microsoft.com/office/drawing/2014/main" id="{3F08B91A-B0F4-4894-BCC1-2B7C3AB90710}"/>
              </a:ext>
            </a:extLst>
          </p:cNvPr>
          <p:cNvPicPr>
            <a:picLocks noChangeAspect="1"/>
          </p:cNvPicPr>
          <p:nvPr/>
        </p:nvPicPr>
        <p:blipFill>
          <a:blip r:embed="rId2"/>
          <a:stretch>
            <a:fillRect/>
          </a:stretch>
        </p:blipFill>
        <p:spPr>
          <a:xfrm>
            <a:off x="6314089" y="1389517"/>
            <a:ext cx="1923284" cy="2556729"/>
          </a:xfrm>
          <a:prstGeom prst="rect">
            <a:avLst/>
          </a:prstGeom>
        </p:spPr>
      </p:pic>
      <p:pic>
        <p:nvPicPr>
          <p:cNvPr id="20" name="Picture 19">
            <a:extLst>
              <a:ext uri="{FF2B5EF4-FFF2-40B4-BE49-F238E27FC236}">
                <a16:creationId xmlns:a16="http://schemas.microsoft.com/office/drawing/2014/main" id="{B90943C5-2209-480C-95F8-54EB13943ABF}"/>
              </a:ext>
            </a:extLst>
          </p:cNvPr>
          <p:cNvPicPr>
            <a:picLocks noChangeAspect="1"/>
          </p:cNvPicPr>
          <p:nvPr/>
        </p:nvPicPr>
        <p:blipFill>
          <a:blip r:embed="rId3"/>
          <a:stretch>
            <a:fillRect/>
          </a:stretch>
        </p:blipFill>
        <p:spPr>
          <a:xfrm>
            <a:off x="8719929" y="1358284"/>
            <a:ext cx="1972626" cy="2556729"/>
          </a:xfrm>
          <a:prstGeom prst="rect">
            <a:avLst/>
          </a:prstGeom>
        </p:spPr>
      </p:pic>
      <p:pic>
        <p:nvPicPr>
          <p:cNvPr id="21" name="Picture 20">
            <a:extLst>
              <a:ext uri="{FF2B5EF4-FFF2-40B4-BE49-F238E27FC236}">
                <a16:creationId xmlns:a16="http://schemas.microsoft.com/office/drawing/2014/main" id="{E8A9448C-BD10-4125-83C7-E67B4A8AB79C}"/>
              </a:ext>
            </a:extLst>
          </p:cNvPr>
          <p:cNvPicPr>
            <a:picLocks noChangeAspect="1"/>
          </p:cNvPicPr>
          <p:nvPr/>
        </p:nvPicPr>
        <p:blipFill>
          <a:blip r:embed="rId4"/>
          <a:stretch>
            <a:fillRect/>
          </a:stretch>
        </p:blipFill>
        <p:spPr>
          <a:xfrm>
            <a:off x="6214873" y="4376318"/>
            <a:ext cx="1850062" cy="2369250"/>
          </a:xfrm>
          <a:prstGeom prst="rect">
            <a:avLst/>
          </a:prstGeom>
        </p:spPr>
      </p:pic>
      <p:pic>
        <p:nvPicPr>
          <p:cNvPr id="22" name="Picture 21">
            <a:extLst>
              <a:ext uri="{FF2B5EF4-FFF2-40B4-BE49-F238E27FC236}">
                <a16:creationId xmlns:a16="http://schemas.microsoft.com/office/drawing/2014/main" id="{51F8F8D6-548D-47CF-8C35-C79A45958F63}"/>
              </a:ext>
            </a:extLst>
          </p:cNvPr>
          <p:cNvPicPr>
            <a:picLocks noChangeAspect="1"/>
          </p:cNvPicPr>
          <p:nvPr/>
        </p:nvPicPr>
        <p:blipFill>
          <a:blip r:embed="rId5"/>
          <a:stretch>
            <a:fillRect/>
          </a:stretch>
        </p:blipFill>
        <p:spPr>
          <a:xfrm>
            <a:off x="8615855" y="4188838"/>
            <a:ext cx="2068366" cy="2556730"/>
          </a:xfrm>
          <a:prstGeom prst="rect">
            <a:avLst/>
          </a:prstGeom>
        </p:spPr>
      </p:pic>
    </p:spTree>
    <p:extLst>
      <p:ext uri="{BB962C8B-B14F-4D97-AF65-F5344CB8AC3E}">
        <p14:creationId xmlns:p14="http://schemas.microsoft.com/office/powerpoint/2010/main" val="197028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655320" y="365125"/>
            <a:ext cx="5120114" cy="1692794"/>
          </a:xfrm>
        </p:spPr>
        <p:txBody>
          <a:bodyPr>
            <a:normAutofit/>
          </a:bodyPr>
          <a:lstStyle/>
          <a:p>
            <a:r>
              <a:rPr lang="en-US" sz="3700" b="1"/>
              <a:t>Medical Imaging Associate Degree Curriculum</a:t>
            </a:r>
          </a:p>
        </p:txBody>
      </p:sp>
      <p:cxnSp>
        <p:nvCxnSpPr>
          <p:cNvPr id="76" name="Straight Arrow Connector 7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655321" y="2575034"/>
            <a:ext cx="5120113" cy="3462228"/>
          </a:xfrm>
        </p:spPr>
        <p:txBody>
          <a:bodyPr>
            <a:normAutofit/>
          </a:bodyPr>
          <a:lstStyle/>
          <a:p>
            <a:pPr marL="0" indent="0">
              <a:buNone/>
            </a:pPr>
            <a:r>
              <a:rPr lang="en-US" sz="1800" b="1"/>
              <a:t>Medical Imaging Labs:</a:t>
            </a:r>
          </a:p>
          <a:p>
            <a:pPr marL="0" indent="0">
              <a:buNone/>
            </a:pPr>
            <a:r>
              <a:rPr lang="en-US" sz="1800"/>
              <a:t>Practice procedure setup without making an x-ray exposure.</a:t>
            </a:r>
          </a:p>
          <a:p>
            <a:pPr marL="0" indent="0">
              <a:buNone/>
            </a:pPr>
            <a:r>
              <a:rPr lang="en-US" sz="1800"/>
              <a:t>Students take turn serving as patient. </a:t>
            </a:r>
          </a:p>
          <a:p>
            <a:pPr marL="0" indent="0">
              <a:buNone/>
            </a:pPr>
            <a:r>
              <a:rPr lang="en-US" sz="1800" b="1"/>
              <a:t>**Currently with COVID precautions:</a:t>
            </a:r>
          </a:p>
          <a:p>
            <a:pPr marL="0" indent="0">
              <a:buNone/>
            </a:pPr>
            <a:r>
              <a:rPr lang="en-US" sz="1800"/>
              <a:t>Lab sizes are limited.</a:t>
            </a:r>
          </a:p>
          <a:p>
            <a:pPr marL="0" indent="0">
              <a:buNone/>
            </a:pPr>
            <a:r>
              <a:rPr lang="en-US" sz="1800"/>
              <a:t>Handwashing enforced.</a:t>
            </a:r>
          </a:p>
          <a:p>
            <a:pPr marL="0" indent="0">
              <a:buNone/>
            </a:pPr>
            <a:r>
              <a:rPr lang="en-US" sz="1800"/>
              <a:t>Students wear gloves and masks.</a:t>
            </a:r>
          </a:p>
          <a:p>
            <a:pPr marL="0" indent="0">
              <a:buNone/>
            </a:pPr>
            <a:r>
              <a:rPr lang="en-US" sz="1800"/>
              <a:t>Students with symptoms may not attend. </a:t>
            </a:r>
          </a:p>
          <a:p>
            <a:pPr marL="0" indent="0">
              <a:buNone/>
            </a:pPr>
            <a:endParaRPr lang="en-US" sz="1800" dirty="0"/>
          </a:p>
        </p:txBody>
      </p:sp>
      <p:pic>
        <p:nvPicPr>
          <p:cNvPr id="4" name="Picture 3">
            <a:extLst>
              <a:ext uri="{FF2B5EF4-FFF2-40B4-BE49-F238E27FC236}">
                <a16:creationId xmlns:a16="http://schemas.microsoft.com/office/drawing/2014/main" id="{7C614712-3E9A-4CCC-9298-367AC2D58008}"/>
              </a:ext>
            </a:extLst>
          </p:cNvPr>
          <p:cNvPicPr>
            <a:picLocks noChangeAspect="1"/>
          </p:cNvPicPr>
          <p:nvPr/>
        </p:nvPicPr>
        <p:blipFill rotWithShape="1">
          <a:blip r:embed="rId2"/>
          <a:srcRect l="794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1423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655320" y="365125"/>
            <a:ext cx="5120114" cy="1692794"/>
          </a:xfrm>
        </p:spPr>
        <p:txBody>
          <a:bodyPr>
            <a:normAutofit/>
          </a:bodyPr>
          <a:lstStyle/>
          <a:p>
            <a:r>
              <a:rPr lang="en-US" sz="3700" b="1" dirty="0"/>
              <a:t>Medical Imaging Associate Degree Curriculum</a:t>
            </a:r>
          </a:p>
        </p:txBody>
      </p:sp>
      <p:cxnSp>
        <p:nvCxnSpPr>
          <p:cNvPr id="137" name="Straight Arrow Connector 13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655321" y="2575033"/>
            <a:ext cx="5364479" cy="4101985"/>
          </a:xfrm>
        </p:spPr>
        <p:txBody>
          <a:bodyPr>
            <a:normAutofit/>
          </a:bodyPr>
          <a:lstStyle/>
          <a:p>
            <a:pPr marL="0" indent="0">
              <a:buNone/>
            </a:pPr>
            <a:r>
              <a:rPr lang="en-US" sz="2000" b="1" dirty="0"/>
              <a:t>Clinical:</a:t>
            </a:r>
          </a:p>
          <a:p>
            <a:r>
              <a:rPr lang="en-US" sz="2000" dirty="0"/>
              <a:t>Interact with patients and staff.</a:t>
            </a:r>
          </a:p>
          <a:p>
            <a:r>
              <a:rPr lang="en-US" sz="2000" dirty="0"/>
              <a:t>Practice and perform clinical skills to demonstrate competency.</a:t>
            </a:r>
          </a:p>
          <a:p>
            <a:r>
              <a:rPr lang="en-US" sz="2000" dirty="0"/>
              <a:t>A 21 month job interview.</a:t>
            </a:r>
          </a:p>
          <a:p>
            <a:r>
              <a:rPr lang="en-US" sz="2000" dirty="0"/>
              <a:t>Like a job – clock in and out.</a:t>
            </a:r>
          </a:p>
          <a:p>
            <a:r>
              <a:rPr lang="en-US" sz="2000" dirty="0"/>
              <a:t>Hours are usually between 7:00 AM and 4:30 PM (most rotations are 7:00 AM – 3:30 PM)</a:t>
            </a:r>
          </a:p>
          <a:p>
            <a:r>
              <a:rPr lang="en-US" sz="2000" dirty="0"/>
              <a:t>Trauma rotations include evening and midnight shift rotations – the last 3 semesters.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1028" name="Picture 4" descr="Didactic and Clinical Grading Scale | NMU Clinical Sciences">
            <a:extLst>
              <a:ext uri="{FF2B5EF4-FFF2-40B4-BE49-F238E27FC236}">
                <a16:creationId xmlns:a16="http://schemas.microsoft.com/office/drawing/2014/main" id="{68FA002D-7B3C-4280-B52A-A38766D9CD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5" r="21347"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45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655320" y="365125"/>
            <a:ext cx="5120114" cy="1692794"/>
          </a:xfrm>
        </p:spPr>
        <p:txBody>
          <a:bodyPr>
            <a:normAutofit/>
          </a:bodyPr>
          <a:lstStyle/>
          <a:p>
            <a:r>
              <a:rPr lang="en-US" sz="3700" b="1" dirty="0"/>
              <a:t>Medical Imaging Associate Degree Curriculum</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655321" y="2575034"/>
            <a:ext cx="5120113" cy="3462228"/>
          </a:xfrm>
        </p:spPr>
        <p:txBody>
          <a:bodyPr>
            <a:normAutofit/>
          </a:bodyPr>
          <a:lstStyle/>
          <a:p>
            <a:pPr marL="0" indent="0">
              <a:buNone/>
            </a:pPr>
            <a:r>
              <a:rPr lang="en-US" sz="2400" b="1" dirty="0"/>
              <a:t>Clinical:</a:t>
            </a:r>
          </a:p>
          <a:p>
            <a:r>
              <a:rPr lang="en-US" sz="2000" dirty="0"/>
              <a:t>Participate in medical imaging procedures</a:t>
            </a:r>
          </a:p>
          <a:p>
            <a:pPr lvl="1"/>
            <a:r>
              <a:rPr lang="en-US" sz="2000" dirty="0"/>
              <a:t>In the Radiology Department</a:t>
            </a:r>
          </a:p>
          <a:p>
            <a:pPr lvl="1"/>
            <a:r>
              <a:rPr lang="en-US" sz="2000" dirty="0"/>
              <a:t>At the patient’s bedside</a:t>
            </a:r>
          </a:p>
          <a:p>
            <a:pPr lvl="1"/>
            <a:r>
              <a:rPr lang="en-US" sz="2000" dirty="0"/>
              <a:t>In surgery</a:t>
            </a:r>
          </a:p>
          <a:p>
            <a:pPr lvl="1"/>
            <a:r>
              <a:rPr lang="en-US" sz="2000" dirty="0"/>
              <a:t>In the Emergency Department</a:t>
            </a:r>
          </a:p>
          <a:p>
            <a:pPr lvl="1"/>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2050" name="Picture 2" descr="Trauma Radiography - RadTechOnDuty">
            <a:extLst>
              <a:ext uri="{FF2B5EF4-FFF2-40B4-BE49-F238E27FC236}">
                <a16:creationId xmlns:a16="http://schemas.microsoft.com/office/drawing/2014/main" id="{259FE06B-30CE-41E8-9EAE-E5B63FBD9B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30" r="3244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C7B7-8F1D-4E9D-A7BA-DC4009FB5EF1}"/>
              </a:ext>
            </a:extLst>
          </p:cNvPr>
          <p:cNvSpPr>
            <a:spLocks noGrp="1"/>
          </p:cNvSpPr>
          <p:nvPr>
            <p:ph type="title"/>
          </p:nvPr>
        </p:nvSpPr>
        <p:spPr/>
        <p:txBody>
          <a:bodyPr/>
          <a:lstStyle/>
          <a:p>
            <a:r>
              <a:rPr lang="en-US" b="1" dirty="0"/>
              <a:t>Clinical Sites</a:t>
            </a:r>
          </a:p>
        </p:txBody>
      </p:sp>
      <p:sp>
        <p:nvSpPr>
          <p:cNvPr id="3" name="Content Placeholder 2">
            <a:extLst>
              <a:ext uri="{FF2B5EF4-FFF2-40B4-BE49-F238E27FC236}">
                <a16:creationId xmlns:a16="http://schemas.microsoft.com/office/drawing/2014/main" id="{EF776401-916A-4772-B22E-09B49D9BF849}"/>
              </a:ext>
            </a:extLst>
          </p:cNvPr>
          <p:cNvSpPr>
            <a:spLocks noGrp="1"/>
          </p:cNvSpPr>
          <p:nvPr>
            <p:ph sz="half" idx="1"/>
          </p:nvPr>
        </p:nvSpPr>
        <p:spPr/>
        <p:txBody>
          <a:bodyPr>
            <a:normAutofit/>
          </a:bodyPr>
          <a:lstStyle/>
          <a:p>
            <a:pPr marL="0" indent="0">
              <a:buNone/>
            </a:pPr>
            <a:r>
              <a:rPr lang="en-US" b="1" dirty="0"/>
              <a:t>Primary Sites</a:t>
            </a:r>
          </a:p>
          <a:p>
            <a:r>
              <a:rPr lang="en-US" dirty="0"/>
              <a:t>Riverside Methodist Hospitals (6)</a:t>
            </a:r>
          </a:p>
          <a:p>
            <a:r>
              <a:rPr lang="en-US" dirty="0"/>
              <a:t>Grant Medical  Center (6)</a:t>
            </a:r>
          </a:p>
          <a:p>
            <a:r>
              <a:rPr lang="en-US" dirty="0"/>
              <a:t>Doctors Hospital (4)</a:t>
            </a:r>
          </a:p>
          <a:p>
            <a:r>
              <a:rPr lang="en-US" dirty="0"/>
              <a:t>Dublin Methodist Hospital (2)</a:t>
            </a:r>
          </a:p>
          <a:p>
            <a:r>
              <a:rPr lang="en-US" dirty="0"/>
              <a:t>Berger Hospital Circleville (2)</a:t>
            </a:r>
          </a:p>
          <a:p>
            <a:r>
              <a:rPr lang="en-US" dirty="0"/>
              <a:t>Memorial Hospital Marysville (2)</a:t>
            </a:r>
          </a:p>
          <a:p>
            <a:r>
              <a:rPr lang="en-US" dirty="0"/>
              <a:t>Grady Hospital Delaware (1)</a:t>
            </a:r>
          </a:p>
        </p:txBody>
      </p:sp>
      <p:sp>
        <p:nvSpPr>
          <p:cNvPr id="4" name="Content Placeholder 3">
            <a:extLst>
              <a:ext uri="{FF2B5EF4-FFF2-40B4-BE49-F238E27FC236}">
                <a16:creationId xmlns:a16="http://schemas.microsoft.com/office/drawing/2014/main" id="{D778A066-AA69-4D0E-B232-505FF73BB9D2}"/>
              </a:ext>
            </a:extLst>
          </p:cNvPr>
          <p:cNvSpPr>
            <a:spLocks noGrp="1"/>
          </p:cNvSpPr>
          <p:nvPr>
            <p:ph sz="half" idx="2"/>
          </p:nvPr>
        </p:nvSpPr>
        <p:spPr/>
        <p:txBody>
          <a:bodyPr>
            <a:normAutofit/>
          </a:bodyPr>
          <a:lstStyle/>
          <a:p>
            <a:pPr marL="0" indent="0">
              <a:buNone/>
            </a:pPr>
            <a:r>
              <a:rPr lang="en-US" b="1" dirty="0"/>
              <a:t>Rotation Sites</a:t>
            </a:r>
          </a:p>
          <a:p>
            <a:r>
              <a:rPr lang="en-US" dirty="0"/>
              <a:t>Chalmers Wylie Veterans Administration Clinic</a:t>
            </a:r>
          </a:p>
          <a:p>
            <a:r>
              <a:rPr lang="en-US" dirty="0"/>
              <a:t>Nationwide Children’s Hospital</a:t>
            </a:r>
          </a:p>
          <a:p>
            <a:r>
              <a:rPr lang="en-US" dirty="0"/>
              <a:t>OhioHealth Pickerington, Grove City and Gahanna</a:t>
            </a:r>
          </a:p>
          <a:p>
            <a:endParaRPr lang="en-US" dirty="0"/>
          </a:p>
        </p:txBody>
      </p:sp>
      <p:pic>
        <p:nvPicPr>
          <p:cNvPr id="5" name="Picture 4">
            <a:extLst>
              <a:ext uri="{FF2B5EF4-FFF2-40B4-BE49-F238E27FC236}">
                <a16:creationId xmlns:a16="http://schemas.microsoft.com/office/drawing/2014/main" id="{00763B1C-E2B9-40B6-8826-E62E3FDA04AB}"/>
              </a:ext>
            </a:extLst>
          </p:cNvPr>
          <p:cNvPicPr>
            <a:picLocks noChangeAspect="1"/>
          </p:cNvPicPr>
          <p:nvPr/>
        </p:nvPicPr>
        <p:blipFill>
          <a:blip r:embed="rId2"/>
          <a:stretch>
            <a:fillRect/>
          </a:stretch>
        </p:blipFill>
        <p:spPr>
          <a:xfrm>
            <a:off x="6905625" y="4719912"/>
            <a:ext cx="4600575" cy="2138088"/>
          </a:xfrm>
          <a:prstGeom prst="rect">
            <a:avLst/>
          </a:prstGeom>
        </p:spPr>
      </p:pic>
    </p:spTree>
    <p:extLst>
      <p:ext uri="{BB962C8B-B14F-4D97-AF65-F5344CB8AC3E}">
        <p14:creationId xmlns:p14="http://schemas.microsoft.com/office/powerpoint/2010/main" val="398810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4965430" y="629268"/>
            <a:ext cx="6586491" cy="1286160"/>
          </a:xfrm>
        </p:spPr>
        <p:txBody>
          <a:bodyPr anchor="b">
            <a:normAutofit/>
          </a:bodyPr>
          <a:lstStyle/>
          <a:p>
            <a:r>
              <a:rPr lang="en-US" b="1" strike="sngStrike" dirty="0"/>
              <a:t>16 Observation Hours Notes:</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4965431" y="2438400"/>
            <a:ext cx="6586489" cy="3785419"/>
          </a:xfrm>
        </p:spPr>
        <p:txBody>
          <a:bodyPr>
            <a:normAutofit/>
          </a:bodyPr>
          <a:lstStyle/>
          <a:p>
            <a:pPr marL="0" indent="0">
              <a:buNone/>
            </a:pPr>
            <a:r>
              <a:rPr lang="en-US" sz="2000" b="1" dirty="0"/>
              <a:t>Documentation</a:t>
            </a:r>
            <a:r>
              <a:rPr lang="en-US" sz="2000" dirty="0"/>
              <a:t> - use forms provided.  The clinical site will fill out the form and return to us. </a:t>
            </a:r>
          </a:p>
          <a:p>
            <a:pPr marL="0" indent="0">
              <a:buNone/>
            </a:pPr>
            <a:r>
              <a:rPr lang="en-US" sz="2000" b="1" dirty="0"/>
              <a:t>Schedule in advance</a:t>
            </a:r>
            <a:r>
              <a:rPr lang="en-US" sz="2000" dirty="0"/>
              <a:t> – TB screening is required prior to observation at most sites.   Schedule your observation hours through the radiology department clinical instructor or manager (phone numbers listed in Student Handbook).  </a:t>
            </a:r>
          </a:p>
          <a:p>
            <a:pPr marL="0" indent="0">
              <a:buNone/>
            </a:pPr>
            <a:r>
              <a:rPr lang="en-US" sz="2000" b="1" dirty="0"/>
              <a:t>Appropriate dress </a:t>
            </a:r>
            <a:r>
              <a:rPr lang="en-US" sz="2000" dirty="0"/>
              <a:t>– You will be shadowing staff in patient care areas.  Business casual dress is expected.  (i.e. no shorts, jeans, cutoffs, sandals, sweats, T-shirts, tennis shoes, etc.)  If you are dressed inappropriately to be seen by patients, expect to be sent home. </a:t>
            </a:r>
          </a:p>
        </p:txBody>
      </p:sp>
      <p:pic>
        <p:nvPicPr>
          <p:cNvPr id="4" name="Picture 3">
            <a:extLst>
              <a:ext uri="{FF2B5EF4-FFF2-40B4-BE49-F238E27FC236}">
                <a16:creationId xmlns:a16="http://schemas.microsoft.com/office/drawing/2014/main" id="{77097324-3E1D-49D8-A89D-2086FFB04008}"/>
              </a:ext>
            </a:extLst>
          </p:cNvPr>
          <p:cNvPicPr>
            <a:picLocks noChangeAspect="1"/>
          </p:cNvPicPr>
          <p:nvPr/>
        </p:nvPicPr>
        <p:blipFill rotWithShape="1">
          <a:blip r:embed="rId2"/>
          <a:srcRect l="21693" r="3961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07B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46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Application Deadline</a:t>
            </a:r>
          </a:p>
        </p:txBody>
      </p:sp>
      <p:graphicFrame>
        <p:nvGraphicFramePr>
          <p:cNvPr id="4" name="Table 4">
            <a:extLst>
              <a:ext uri="{FF2B5EF4-FFF2-40B4-BE49-F238E27FC236}">
                <a16:creationId xmlns:a16="http://schemas.microsoft.com/office/drawing/2014/main" id="{DF80362E-061E-45C6-A98F-4E2E8396E212}"/>
              </a:ext>
            </a:extLst>
          </p:cNvPr>
          <p:cNvGraphicFramePr>
            <a:graphicFrameLocks noGrp="1"/>
          </p:cNvGraphicFramePr>
          <p:nvPr>
            <p:extLst>
              <p:ext uri="{D42A27DB-BD31-4B8C-83A1-F6EECF244321}">
                <p14:modId xmlns:p14="http://schemas.microsoft.com/office/powerpoint/2010/main" val="3391591077"/>
              </p:ext>
            </p:extLst>
          </p:nvPr>
        </p:nvGraphicFramePr>
        <p:xfrm>
          <a:off x="561975" y="1849471"/>
          <a:ext cx="11068050" cy="4028440"/>
        </p:xfrm>
        <a:graphic>
          <a:graphicData uri="http://schemas.openxmlformats.org/drawingml/2006/table">
            <a:tbl>
              <a:tblPr firstRow="1" bandRow="1">
                <a:tableStyleId>{BDBED569-4797-4DF1-A0F4-6AAB3CD982D8}</a:tableStyleId>
              </a:tblPr>
              <a:tblGrid>
                <a:gridCol w="3137668">
                  <a:extLst>
                    <a:ext uri="{9D8B030D-6E8A-4147-A177-3AD203B41FA5}">
                      <a16:colId xmlns:a16="http://schemas.microsoft.com/office/drawing/2014/main" val="1599138724"/>
                    </a:ext>
                  </a:extLst>
                </a:gridCol>
                <a:gridCol w="7930382">
                  <a:extLst>
                    <a:ext uri="{9D8B030D-6E8A-4147-A177-3AD203B41FA5}">
                      <a16:colId xmlns:a16="http://schemas.microsoft.com/office/drawing/2014/main" val="2281204478"/>
                    </a:ext>
                  </a:extLst>
                </a:gridCol>
              </a:tblGrid>
              <a:tr h="370840">
                <a:tc gridSpan="2">
                  <a:txBody>
                    <a:bodyPr/>
                    <a:lstStyle/>
                    <a:p>
                      <a:r>
                        <a:rPr lang="en-US" sz="2400" dirty="0"/>
                        <a:t>By March 1, 2021, the following must be completed and submitted:</a:t>
                      </a:r>
                    </a:p>
                    <a:p>
                      <a:endParaRPr lang="en-US" sz="2400" dirty="0"/>
                    </a:p>
                  </a:txBody>
                  <a:tcPr/>
                </a:tc>
                <a:tc hMerge="1">
                  <a:txBody>
                    <a:bodyPr/>
                    <a:lstStyle/>
                    <a:p>
                      <a:endParaRPr lang="en-US" dirty="0"/>
                    </a:p>
                  </a:txBody>
                  <a:tcPr/>
                </a:tc>
                <a:extLst>
                  <a:ext uri="{0D108BD9-81ED-4DB2-BD59-A6C34878D82A}">
                    <a16:rowId xmlns:a16="http://schemas.microsoft.com/office/drawing/2014/main" val="1976545097"/>
                  </a:ext>
                </a:extLst>
              </a:tr>
              <a:tr h="370840">
                <a:tc>
                  <a:txBody>
                    <a:bodyPr/>
                    <a:lstStyle/>
                    <a:p>
                      <a:r>
                        <a:rPr lang="en-US" b="1" dirty="0"/>
                        <a:t>Medical Imaging Application Form</a:t>
                      </a:r>
                    </a:p>
                  </a:txBody>
                  <a:tcPr/>
                </a:tc>
                <a:tc>
                  <a:txBody>
                    <a:bodyPr/>
                    <a:lstStyle/>
                    <a:p>
                      <a:r>
                        <a:rPr lang="en-US" dirty="0"/>
                        <a:t>Include 2 paragraph statement of interest</a:t>
                      </a:r>
                    </a:p>
                    <a:p>
                      <a:r>
                        <a:rPr lang="en-US" dirty="0"/>
                        <a:t>Include completed Admissions Worksheet</a:t>
                      </a:r>
                    </a:p>
                  </a:txBody>
                  <a:tcPr/>
                </a:tc>
                <a:extLst>
                  <a:ext uri="{0D108BD9-81ED-4DB2-BD59-A6C34878D82A}">
                    <a16:rowId xmlns:a16="http://schemas.microsoft.com/office/drawing/2014/main" val="1179903394"/>
                  </a:ext>
                </a:extLst>
              </a:tr>
              <a:tr h="370840">
                <a:tc>
                  <a:txBody>
                    <a:bodyPr/>
                    <a:lstStyle/>
                    <a:p>
                      <a:r>
                        <a:rPr lang="en-US" b="1" dirty="0"/>
                        <a:t>Transcripts</a:t>
                      </a:r>
                    </a:p>
                  </a:txBody>
                  <a:tcPr/>
                </a:tc>
                <a:tc>
                  <a:txBody>
                    <a:bodyPr/>
                    <a:lstStyle/>
                    <a:p>
                      <a:r>
                        <a:rPr lang="en-US" dirty="0"/>
                        <a:t>From high school</a:t>
                      </a:r>
                    </a:p>
                    <a:p>
                      <a:r>
                        <a:rPr lang="en-US" dirty="0"/>
                        <a:t>From any previous college experience</a:t>
                      </a:r>
                    </a:p>
                  </a:txBody>
                  <a:tcPr/>
                </a:tc>
                <a:extLst>
                  <a:ext uri="{0D108BD9-81ED-4DB2-BD59-A6C34878D82A}">
                    <a16:rowId xmlns:a16="http://schemas.microsoft.com/office/drawing/2014/main" val="183789544"/>
                  </a:ext>
                </a:extLst>
              </a:tr>
              <a:tr h="370840">
                <a:tc>
                  <a:txBody>
                    <a:bodyPr/>
                    <a:lstStyle/>
                    <a:p>
                      <a:r>
                        <a:rPr lang="en-US" b="1" strike="sngStrike" baseline="0" dirty="0"/>
                        <a:t>Observation hours</a:t>
                      </a:r>
                    </a:p>
                  </a:txBody>
                  <a:tcPr/>
                </a:tc>
                <a:tc>
                  <a:txBody>
                    <a:bodyPr/>
                    <a:lstStyle/>
                    <a:p>
                      <a:r>
                        <a:rPr lang="en-US" strike="sngStrike" dirty="0"/>
                        <a:t>Documentation of 16 hours observing radiography procedures in a hospital medical imaging department</a:t>
                      </a:r>
                    </a:p>
                  </a:txBody>
                  <a:tcPr/>
                </a:tc>
                <a:extLst>
                  <a:ext uri="{0D108BD9-81ED-4DB2-BD59-A6C34878D82A}">
                    <a16:rowId xmlns:a16="http://schemas.microsoft.com/office/drawing/2014/main" val="3236739970"/>
                  </a:ext>
                </a:extLst>
              </a:tr>
              <a:tr h="370840">
                <a:tc>
                  <a:txBody>
                    <a:bodyPr/>
                    <a:lstStyle/>
                    <a:p>
                      <a:r>
                        <a:rPr lang="en-US" b="1" dirty="0"/>
                        <a:t>Testing</a:t>
                      </a:r>
                    </a:p>
                  </a:txBody>
                  <a:tcPr/>
                </a:tc>
                <a:tc>
                  <a:txBody>
                    <a:bodyPr/>
                    <a:lstStyle/>
                    <a:p>
                      <a:r>
                        <a:rPr lang="en-US" dirty="0"/>
                        <a:t>Aleks (Math) Placement test</a:t>
                      </a:r>
                    </a:p>
                    <a:p>
                      <a:r>
                        <a:rPr lang="en-US" dirty="0"/>
                        <a:t>Accuplacer Placement test</a:t>
                      </a:r>
                    </a:p>
                    <a:p>
                      <a:r>
                        <a:rPr lang="en-US" strike="sngStrike" dirty="0"/>
                        <a:t>HESI A2 Exam</a:t>
                      </a:r>
                    </a:p>
                  </a:txBody>
                  <a:tcPr/>
                </a:tc>
                <a:extLst>
                  <a:ext uri="{0D108BD9-81ED-4DB2-BD59-A6C34878D82A}">
                    <a16:rowId xmlns:a16="http://schemas.microsoft.com/office/drawing/2014/main" val="2007797112"/>
                  </a:ext>
                </a:extLst>
              </a:tr>
              <a:tr h="370840">
                <a:tc>
                  <a:txBody>
                    <a:bodyPr/>
                    <a:lstStyle/>
                    <a:p>
                      <a:r>
                        <a:rPr lang="en-US" b="1" dirty="0"/>
                        <a:t>Course readiness</a:t>
                      </a:r>
                    </a:p>
                  </a:txBody>
                  <a:tcPr/>
                </a:tc>
                <a:tc>
                  <a:txBody>
                    <a:bodyPr/>
                    <a:lstStyle/>
                    <a:p>
                      <a:r>
                        <a:rPr lang="en-US" dirty="0"/>
                        <a:t>Must have taken or be eligible to take BIOL 2300 and MATH 1148 by Autumn 2021</a:t>
                      </a:r>
                    </a:p>
                  </a:txBody>
                  <a:tcPr/>
                </a:tc>
                <a:extLst>
                  <a:ext uri="{0D108BD9-81ED-4DB2-BD59-A6C34878D82A}">
                    <a16:rowId xmlns:a16="http://schemas.microsoft.com/office/drawing/2014/main" val="987511208"/>
                  </a:ext>
                </a:extLst>
              </a:tr>
            </a:tbl>
          </a:graphicData>
        </a:graphic>
      </p:graphicFrame>
    </p:spTree>
    <p:extLst>
      <p:ext uri="{BB962C8B-B14F-4D97-AF65-F5344CB8AC3E}">
        <p14:creationId xmlns:p14="http://schemas.microsoft.com/office/powerpoint/2010/main" val="413222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4965430" y="629268"/>
            <a:ext cx="6586491" cy="1286160"/>
          </a:xfrm>
        </p:spPr>
        <p:txBody>
          <a:bodyPr anchor="b">
            <a:normAutofit/>
          </a:bodyPr>
          <a:lstStyle/>
          <a:p>
            <a:r>
              <a:rPr lang="en-US" b="1" strike="sngStrike" dirty="0"/>
              <a:t>16 Observation Hours Notes:</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4965431" y="2438400"/>
            <a:ext cx="6586489" cy="3785419"/>
          </a:xfrm>
        </p:spPr>
        <p:txBody>
          <a:bodyPr>
            <a:normAutofit/>
          </a:bodyPr>
          <a:lstStyle/>
          <a:p>
            <a:pPr marL="0" indent="0">
              <a:buNone/>
            </a:pPr>
            <a:r>
              <a:rPr lang="en-US" sz="2000" b="1" dirty="0"/>
              <a:t>Cellphone </a:t>
            </a:r>
            <a:r>
              <a:rPr lang="en-US" sz="2000" dirty="0"/>
              <a:t>use during observation is prohibited.  If you get your cellphone out, expect to be sent home. </a:t>
            </a:r>
          </a:p>
          <a:p>
            <a:pPr marL="0" indent="0">
              <a:buNone/>
            </a:pPr>
            <a:r>
              <a:rPr lang="en-US" sz="2000" b="1" dirty="0"/>
              <a:t>Confidentiality – </a:t>
            </a:r>
            <a:r>
              <a:rPr lang="en-US" sz="2000" dirty="0"/>
              <a:t>You will be asked to sign a Confidential Information statement.  You will see and hear information that is confidential and  may not be shared outside the clinical setting.  You need to agree to these conditions.  Additionally – no photography, video, or audio recording allowed at the clinical site. </a:t>
            </a:r>
            <a:endParaRPr lang="en-US" sz="2000" b="1" dirty="0"/>
          </a:p>
          <a:p>
            <a:pPr marL="0" indent="0">
              <a:buNone/>
            </a:pPr>
            <a:r>
              <a:rPr lang="en-US" sz="2000" b="1" dirty="0"/>
              <a:t>Participation</a:t>
            </a:r>
            <a:r>
              <a:rPr lang="en-US" sz="2000" dirty="0"/>
              <a:t> – You are expected to follow and observe staff technologists performing patient exams. (i.e. not sitting, snoozing, or reading). </a:t>
            </a:r>
          </a:p>
        </p:txBody>
      </p:sp>
      <p:pic>
        <p:nvPicPr>
          <p:cNvPr id="4" name="Picture 3">
            <a:extLst>
              <a:ext uri="{FF2B5EF4-FFF2-40B4-BE49-F238E27FC236}">
                <a16:creationId xmlns:a16="http://schemas.microsoft.com/office/drawing/2014/main" id="{77097324-3E1D-49D8-A89D-2086FFB04008}"/>
              </a:ext>
            </a:extLst>
          </p:cNvPr>
          <p:cNvPicPr>
            <a:picLocks noChangeAspect="1"/>
          </p:cNvPicPr>
          <p:nvPr/>
        </p:nvPicPr>
        <p:blipFill rotWithShape="1">
          <a:blip r:embed="rId2"/>
          <a:srcRect l="21693" r="3961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07B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5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648929" y="557190"/>
            <a:ext cx="5170852" cy="1671564"/>
          </a:xfrm>
        </p:spPr>
        <p:txBody>
          <a:bodyPr>
            <a:normAutofit/>
          </a:bodyPr>
          <a:lstStyle/>
          <a:p>
            <a:r>
              <a:rPr lang="en-US" sz="3700" b="1"/>
              <a:t>From the Medical Imaging Student Handbook</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648930" y="2069432"/>
            <a:ext cx="5180245" cy="4059656"/>
          </a:xfrm>
        </p:spPr>
        <p:txBody>
          <a:bodyPr>
            <a:normAutofit/>
          </a:bodyPr>
          <a:lstStyle/>
          <a:p>
            <a:pPr marL="0" indent="0">
              <a:buNone/>
            </a:pPr>
            <a:r>
              <a:rPr lang="en-US" sz="2000" b="1" dirty="0"/>
              <a:t>**You are responsible to review the entire Student  Handbook which is available online.  </a:t>
            </a:r>
          </a:p>
          <a:p>
            <a:pPr marL="0" indent="0">
              <a:buNone/>
            </a:pPr>
            <a:r>
              <a:rPr lang="en-US" sz="2000" b="1" dirty="0"/>
              <a:t>Health Insurance </a:t>
            </a:r>
            <a:r>
              <a:rPr lang="en-US" sz="2000" dirty="0"/>
              <a:t>– students are required to carry personal health insurance while in the program.  </a:t>
            </a:r>
          </a:p>
          <a:p>
            <a:pPr marL="0" indent="0">
              <a:buNone/>
            </a:pPr>
            <a:r>
              <a:rPr lang="en-US" sz="2000" b="1" dirty="0"/>
              <a:t>Dress Code at clinical site - </a:t>
            </a:r>
            <a:r>
              <a:rPr lang="en-US" sz="2000" dirty="0"/>
              <a:t>Navy scrub pants, white scrub top, white shoes, ID badge, radiation monitor.   No visible tattoos, limited piercing (ears only), and natural hair color. </a:t>
            </a:r>
          </a:p>
          <a:p>
            <a:pPr marL="0" indent="0">
              <a:buNone/>
            </a:pPr>
            <a:r>
              <a:rPr lang="en-US" sz="2000" b="1" dirty="0"/>
              <a:t>Cellphone Use – </a:t>
            </a:r>
            <a:r>
              <a:rPr lang="en-US" sz="2000" dirty="0"/>
              <a:t>Prohibited during clinical except at lunch break.  Never allowed for recoding images or audio at clinical.</a:t>
            </a:r>
          </a:p>
          <a:p>
            <a:pPr marL="0" indent="0">
              <a:buNone/>
            </a:pPr>
            <a:endParaRPr lang="en-US" sz="1900" dirty="0"/>
          </a:p>
          <a:p>
            <a:pPr marL="0" indent="0">
              <a:buNone/>
            </a:pPr>
            <a:endParaRPr lang="en-US" sz="1900" dirty="0"/>
          </a:p>
        </p:txBody>
      </p:sp>
      <p:pic>
        <p:nvPicPr>
          <p:cNvPr id="4" name="Picture 3">
            <a:extLst>
              <a:ext uri="{FF2B5EF4-FFF2-40B4-BE49-F238E27FC236}">
                <a16:creationId xmlns:a16="http://schemas.microsoft.com/office/drawing/2014/main" id="{635259C0-0165-4398-B925-0AD762675982}"/>
              </a:ext>
            </a:extLst>
          </p:cNvPr>
          <p:cNvPicPr>
            <a:picLocks noChangeAspect="1"/>
          </p:cNvPicPr>
          <p:nvPr/>
        </p:nvPicPr>
        <p:blipFill rotWithShape="1">
          <a:blip r:embed="rId2"/>
          <a:srcRect l="1548" r="1532" b="2"/>
          <a:stretch/>
        </p:blipFill>
        <p:spPr>
          <a:xfrm>
            <a:off x="6182944" y="557189"/>
            <a:ext cx="5170852" cy="5571898"/>
          </a:xfrm>
          <a:prstGeom prst="rect">
            <a:avLst/>
          </a:prstGeom>
          <a:effectLst/>
        </p:spPr>
      </p:pic>
    </p:spTree>
    <p:extLst>
      <p:ext uri="{BB962C8B-B14F-4D97-AF65-F5344CB8AC3E}">
        <p14:creationId xmlns:p14="http://schemas.microsoft.com/office/powerpoint/2010/main" val="1161612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4965430" y="629268"/>
            <a:ext cx="6586491" cy="1286160"/>
          </a:xfrm>
        </p:spPr>
        <p:txBody>
          <a:bodyPr anchor="b">
            <a:normAutofit/>
          </a:bodyPr>
          <a:lstStyle/>
          <a:p>
            <a:r>
              <a:rPr lang="en-US" sz="4100" b="1"/>
              <a:t>From the Medical Imaging Student Handbook</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4965431" y="2438400"/>
            <a:ext cx="6586489" cy="3785419"/>
          </a:xfrm>
        </p:spPr>
        <p:txBody>
          <a:bodyPr>
            <a:normAutofit/>
          </a:bodyPr>
          <a:lstStyle/>
          <a:p>
            <a:pPr marL="0" indent="0">
              <a:buNone/>
            </a:pPr>
            <a:r>
              <a:rPr lang="en-US" sz="2000" b="1" dirty="0"/>
              <a:t>General and Fire Safety </a:t>
            </a:r>
            <a:r>
              <a:rPr lang="en-US" sz="2000" dirty="0"/>
              <a:t> - Policies strictly enforced to include fire hazard, fall hazard due to spills, etc. </a:t>
            </a:r>
            <a:endParaRPr lang="en-US" sz="2000" b="1" dirty="0"/>
          </a:p>
          <a:p>
            <a:pPr marL="0" indent="0">
              <a:buNone/>
            </a:pPr>
            <a:r>
              <a:rPr lang="en-US" sz="2000" b="1" dirty="0"/>
              <a:t>Infection Control </a:t>
            </a:r>
            <a:r>
              <a:rPr lang="en-US" sz="2000" dirty="0"/>
              <a:t>– Practices such as handwashing, wearing protective equipment, must be strictly observed.  </a:t>
            </a:r>
          </a:p>
          <a:p>
            <a:pPr marL="0" indent="0">
              <a:buNone/>
            </a:pPr>
            <a:r>
              <a:rPr lang="en-US" sz="2000" b="1" dirty="0"/>
              <a:t>Infection/Injury Risk</a:t>
            </a:r>
            <a:r>
              <a:rPr lang="en-US" sz="2000" dirty="0"/>
              <a:t> – Even with protective apparel and safe practices, there is a risk of exposure to infectious disease and risk of injury in general.  Student agrees to assume this risk and carry personal medical insurance.</a:t>
            </a:r>
          </a:p>
          <a:p>
            <a:pPr marL="0" indent="0">
              <a:buNone/>
            </a:pPr>
            <a:endParaRPr lang="en-US" sz="2000"/>
          </a:p>
        </p:txBody>
      </p:sp>
      <p:pic>
        <p:nvPicPr>
          <p:cNvPr id="5" name="Picture 4">
            <a:extLst>
              <a:ext uri="{FF2B5EF4-FFF2-40B4-BE49-F238E27FC236}">
                <a16:creationId xmlns:a16="http://schemas.microsoft.com/office/drawing/2014/main" id="{38C188FD-67EA-4C6B-BF6E-C1AA6CA850E4}"/>
              </a:ext>
            </a:extLst>
          </p:cNvPr>
          <p:cNvPicPr>
            <a:picLocks noChangeAspect="1"/>
          </p:cNvPicPr>
          <p:nvPr/>
        </p:nvPicPr>
        <p:blipFill rotWithShape="1">
          <a:blip r:embed="rId2"/>
          <a:srcRect l="33699" r="30815"/>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97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7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4965430" y="629268"/>
            <a:ext cx="6586491" cy="1286160"/>
          </a:xfrm>
        </p:spPr>
        <p:txBody>
          <a:bodyPr anchor="b">
            <a:normAutofit/>
          </a:bodyPr>
          <a:lstStyle/>
          <a:p>
            <a:r>
              <a:rPr lang="en-US" sz="4100" b="1"/>
              <a:t>From the Medical Imaging Student Handbook</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4965431" y="2438400"/>
            <a:ext cx="6586489" cy="3785419"/>
          </a:xfrm>
        </p:spPr>
        <p:txBody>
          <a:bodyPr>
            <a:normAutofit/>
          </a:bodyPr>
          <a:lstStyle/>
          <a:p>
            <a:pPr marL="0" indent="0">
              <a:buNone/>
            </a:pPr>
            <a:r>
              <a:rPr lang="en-US" sz="2000" b="1" dirty="0"/>
              <a:t>Radiation Exposure Risk </a:t>
            </a:r>
            <a:r>
              <a:rPr lang="en-US" sz="2000" dirty="0"/>
              <a:t>– Student radiation exposures are kept to a minimum by following radiation protection practices and policies.   Still there will be some student x-radiation exposure during this program which will be monitored and reported as appropriate.  Student agrees to assume this risk. </a:t>
            </a:r>
            <a:endParaRPr lang="en-US" sz="2000" b="1" dirty="0"/>
          </a:p>
          <a:p>
            <a:pPr marL="0" indent="0">
              <a:buNone/>
            </a:pPr>
            <a:endParaRPr lang="en-US" sz="2000"/>
          </a:p>
        </p:txBody>
      </p:sp>
      <p:pic>
        <p:nvPicPr>
          <p:cNvPr id="4098" name="Picture 2" descr="Lead Aprons">
            <a:extLst>
              <a:ext uri="{FF2B5EF4-FFF2-40B4-BE49-F238E27FC236}">
                <a16:creationId xmlns:a16="http://schemas.microsoft.com/office/drawing/2014/main" id="{36EE352E-5492-4CA4-8335-3CCD8C18F7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53" r="1545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4B7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521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4965430" y="629268"/>
            <a:ext cx="6586491" cy="1286160"/>
          </a:xfrm>
        </p:spPr>
        <p:txBody>
          <a:bodyPr anchor="b">
            <a:normAutofit/>
          </a:bodyPr>
          <a:lstStyle/>
          <a:p>
            <a:r>
              <a:rPr lang="en-US" sz="4100" b="1"/>
              <a:t>From the Medical Imaging Student Handbook</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4965430" y="2314807"/>
            <a:ext cx="6985937" cy="4543193"/>
          </a:xfrm>
        </p:spPr>
        <p:txBody>
          <a:bodyPr>
            <a:normAutofit/>
          </a:bodyPr>
          <a:lstStyle/>
          <a:p>
            <a:pPr marL="0" indent="0">
              <a:buNone/>
            </a:pPr>
            <a:r>
              <a:rPr lang="en-US" sz="2000" b="1" dirty="0"/>
              <a:t>Essential Skills – see handbook for entire list</a:t>
            </a:r>
          </a:p>
          <a:p>
            <a:pPr marL="0" indent="0">
              <a:buNone/>
            </a:pPr>
            <a:r>
              <a:rPr lang="en-US" sz="2000" b="1" dirty="0"/>
              <a:t>Physical - </a:t>
            </a:r>
            <a:r>
              <a:rPr lang="en-US" sz="2000" dirty="0"/>
              <a:t> walking, standing, running, bending, lifting, reaching, hand/eye coordination, ascend/descend stairs, enter/exit narrow protective barrier entry</a:t>
            </a:r>
          </a:p>
          <a:p>
            <a:pPr marL="0" indent="0">
              <a:buNone/>
            </a:pPr>
            <a:r>
              <a:rPr lang="en-US" sz="2000" dirty="0"/>
              <a:t>Assist lifting patients and/or equipment using upper body strength</a:t>
            </a:r>
          </a:p>
          <a:p>
            <a:pPr marL="0" indent="0">
              <a:buNone/>
            </a:pPr>
            <a:r>
              <a:rPr lang="en-US" sz="2000" dirty="0"/>
              <a:t>Manual dexterity to perform CPR, draw medication, perform venipuncture</a:t>
            </a:r>
          </a:p>
          <a:p>
            <a:pPr marL="0" indent="0">
              <a:buNone/>
            </a:pPr>
            <a:r>
              <a:rPr lang="en-US" sz="2000" dirty="0"/>
              <a:t>Stamina to wear 10-15 </a:t>
            </a:r>
            <a:r>
              <a:rPr lang="en-US" sz="2000" dirty="0" err="1"/>
              <a:t>lb</a:t>
            </a:r>
            <a:r>
              <a:rPr lang="en-US" sz="2000" dirty="0"/>
              <a:t> protective apron during radiologic procedures for several hours at a time. </a:t>
            </a:r>
          </a:p>
          <a:p>
            <a:pPr marL="0" indent="0">
              <a:buNone/>
            </a:pPr>
            <a:r>
              <a:rPr lang="en-US" sz="2000" dirty="0"/>
              <a:t>Must be able to participate as a patient for laboratory practice. </a:t>
            </a:r>
            <a:endParaRPr lang="en-US" sz="2000" b="1" dirty="0"/>
          </a:p>
          <a:p>
            <a:pPr marL="0" indent="0">
              <a:buNone/>
            </a:pPr>
            <a:endParaRPr lang="en-US" sz="1700" dirty="0"/>
          </a:p>
        </p:txBody>
      </p:sp>
      <p:pic>
        <p:nvPicPr>
          <p:cNvPr id="5122" name="Picture 2" descr="Padded Trolley Mat - X-Ray Patient Transfer Aids | Rothband">
            <a:extLst>
              <a:ext uri="{FF2B5EF4-FFF2-40B4-BE49-F238E27FC236}">
                <a16:creationId xmlns:a16="http://schemas.microsoft.com/office/drawing/2014/main" id="{C18E4EFA-4AE2-47E2-A1F8-2A61BA53B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02" r="2050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D82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41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4965430" y="629268"/>
            <a:ext cx="6586491" cy="1286160"/>
          </a:xfrm>
        </p:spPr>
        <p:txBody>
          <a:bodyPr anchor="b">
            <a:normAutofit/>
          </a:bodyPr>
          <a:lstStyle/>
          <a:p>
            <a:r>
              <a:rPr lang="en-US" sz="4100" b="1"/>
              <a:t>From the Medical Imaging Student Handbook</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4965431" y="2438400"/>
            <a:ext cx="6586489" cy="3785419"/>
          </a:xfrm>
        </p:spPr>
        <p:txBody>
          <a:bodyPr>
            <a:normAutofit lnSpcReduction="10000"/>
          </a:bodyPr>
          <a:lstStyle/>
          <a:p>
            <a:pPr marL="0" indent="0">
              <a:buNone/>
            </a:pPr>
            <a:r>
              <a:rPr lang="en-US" sz="2000" b="1" dirty="0"/>
              <a:t>Essential Skills – see handbook for entire list</a:t>
            </a:r>
          </a:p>
          <a:p>
            <a:pPr marL="0" indent="0">
              <a:buNone/>
            </a:pPr>
            <a:r>
              <a:rPr lang="en-US" sz="2000" b="1" dirty="0"/>
              <a:t>Sensory </a:t>
            </a:r>
            <a:r>
              <a:rPr lang="en-US" sz="2000" dirty="0"/>
              <a:t> - see patient/staff distance of 6-10 feet under dim light condition.</a:t>
            </a:r>
          </a:p>
          <a:p>
            <a:pPr marL="0" indent="0">
              <a:buNone/>
            </a:pPr>
            <a:r>
              <a:rPr lang="en-US" sz="2000" dirty="0"/>
              <a:t>Observe patient movement, change in condition such as skin color. Observer color monitor lights</a:t>
            </a:r>
          </a:p>
          <a:p>
            <a:pPr marL="0" indent="0">
              <a:buNone/>
            </a:pPr>
            <a:r>
              <a:rPr lang="en-US" sz="2000" dirty="0"/>
              <a:t>Hear and comprehend patient speech with background noise at 6-10 feet. Hear and respond to information broadcast over PA system.</a:t>
            </a:r>
          </a:p>
          <a:p>
            <a:pPr marL="0" indent="0">
              <a:buNone/>
            </a:pPr>
            <a:endParaRPr lang="en-US" sz="2000" dirty="0"/>
          </a:p>
          <a:p>
            <a:pPr marL="0" indent="0">
              <a:buNone/>
            </a:pPr>
            <a:r>
              <a:rPr lang="en-US" sz="2000" b="1" dirty="0"/>
              <a:t>Adaptable</a:t>
            </a:r>
            <a:r>
              <a:rPr lang="en-US" sz="2000" dirty="0"/>
              <a:t> – able to work in stressful situations while maintaining composure; adapt to unpleasant situations, smells, sights. </a:t>
            </a:r>
            <a:endParaRPr lang="en-US" sz="2000" b="1" dirty="0"/>
          </a:p>
          <a:p>
            <a:pPr marL="0" indent="0">
              <a:buNone/>
            </a:pPr>
            <a:endParaRPr lang="en-US" sz="1700" dirty="0"/>
          </a:p>
        </p:txBody>
      </p:sp>
      <p:pic>
        <p:nvPicPr>
          <p:cNvPr id="4" name="Picture 3">
            <a:extLst>
              <a:ext uri="{FF2B5EF4-FFF2-40B4-BE49-F238E27FC236}">
                <a16:creationId xmlns:a16="http://schemas.microsoft.com/office/drawing/2014/main" id="{85236AD1-D1F0-4AFD-807B-FF53078D0D76}"/>
              </a:ext>
            </a:extLst>
          </p:cNvPr>
          <p:cNvPicPr>
            <a:picLocks noChangeAspect="1"/>
          </p:cNvPicPr>
          <p:nvPr/>
        </p:nvPicPr>
        <p:blipFill rotWithShape="1">
          <a:blip r:embed="rId2"/>
          <a:srcRect l="14845" r="22799"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88C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3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Program Personnel</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a:xfrm>
            <a:off x="320843" y="1825625"/>
            <a:ext cx="11470104" cy="4351338"/>
          </a:xfrm>
        </p:spPr>
        <p:txBody>
          <a:bodyPr>
            <a:normAutofit/>
          </a:bodyPr>
          <a:lstStyle/>
          <a:p>
            <a:pPr marL="0" indent="0">
              <a:buNone/>
            </a:pPr>
            <a:r>
              <a:rPr lang="en-US" dirty="0"/>
              <a:t>Program Coordinator	Jerry Tyree, MS, RT		</a:t>
            </a:r>
            <a:r>
              <a:rPr lang="en-US" dirty="0">
                <a:hlinkClick r:id="rId2"/>
              </a:rPr>
              <a:t>jtyree@cscc.edu</a:t>
            </a:r>
            <a:endParaRPr lang="en-US" dirty="0"/>
          </a:p>
          <a:p>
            <a:pPr marL="0" indent="0">
              <a:buNone/>
            </a:pPr>
            <a:r>
              <a:rPr lang="en-US" dirty="0"/>
              <a:t>Clinical Coordinator	Jeffrey Rowe, MS, RT	</a:t>
            </a:r>
            <a:r>
              <a:rPr lang="en-US" dirty="0">
                <a:hlinkClick r:id="rId3"/>
              </a:rPr>
              <a:t>jrowe10@cscc.edu</a:t>
            </a:r>
            <a:endParaRPr lang="en-US" dirty="0"/>
          </a:p>
          <a:p>
            <a:pPr marL="0" indent="0">
              <a:buNone/>
            </a:pPr>
            <a:r>
              <a:rPr lang="en-US" dirty="0"/>
              <a:t>Clinical Specialist		Megan Schwartz, BS, RT	</a:t>
            </a:r>
            <a:r>
              <a:rPr lang="en-US" dirty="0">
                <a:hlinkClick r:id="rId4"/>
              </a:rPr>
              <a:t>mschwartz5@cscc.edu</a:t>
            </a:r>
            <a:endParaRPr lang="en-US" dirty="0"/>
          </a:p>
          <a:p>
            <a:pPr marL="0" indent="0">
              <a:buNone/>
            </a:pPr>
            <a:r>
              <a:rPr lang="en-US" dirty="0"/>
              <a:t>Department Chair		Terrence Brown, PhD	</a:t>
            </a:r>
            <a:r>
              <a:rPr lang="en-US" dirty="0">
                <a:hlinkClick r:id="rId5"/>
              </a:rPr>
              <a:t>tbrown70@cscc.edu</a:t>
            </a:r>
            <a:endParaRPr lang="en-US" dirty="0"/>
          </a:p>
          <a:p>
            <a:pPr marL="0" indent="0">
              <a:buNone/>
            </a:pPr>
            <a:r>
              <a:rPr lang="en-US" dirty="0"/>
              <a:t>Program  Coordinator	Kelly Fannin			</a:t>
            </a:r>
            <a:r>
              <a:rPr lang="en-US" dirty="0">
                <a:hlinkClick r:id="rId6"/>
              </a:rPr>
              <a:t>kfannin@cscc.edu</a:t>
            </a:r>
            <a:endParaRPr lang="en-US" dirty="0"/>
          </a:p>
          <a:p>
            <a:pPr marL="0" indent="0">
              <a:buNone/>
            </a:pPr>
            <a:endParaRPr lang="en-US" dirty="0"/>
          </a:p>
        </p:txBody>
      </p:sp>
    </p:spTree>
    <p:extLst>
      <p:ext uri="{BB962C8B-B14F-4D97-AF65-F5344CB8AC3E}">
        <p14:creationId xmlns:p14="http://schemas.microsoft.com/office/powerpoint/2010/main" val="347687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Important reference sites</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a:xfrm>
            <a:off x="838200" y="1399497"/>
            <a:ext cx="10515600" cy="4708340"/>
          </a:xfrm>
        </p:spPr>
        <p:txBody>
          <a:bodyPr>
            <a:normAutofit/>
          </a:bodyPr>
          <a:lstStyle/>
          <a:p>
            <a:pPr marL="0" indent="0">
              <a:buNone/>
            </a:pPr>
            <a:r>
              <a:rPr lang="en-US" b="1" dirty="0"/>
              <a:t>Columbus State Medical Imaging Program</a:t>
            </a:r>
            <a:endParaRPr lang="en-US" b="1" dirty="0">
              <a:hlinkClick r:id="rId2"/>
            </a:endParaRPr>
          </a:p>
          <a:p>
            <a:pPr marL="0" indent="0">
              <a:buNone/>
            </a:pPr>
            <a:r>
              <a:rPr lang="en-US" dirty="0"/>
              <a:t>Admissions</a:t>
            </a:r>
          </a:p>
          <a:p>
            <a:pPr marL="0" indent="0">
              <a:buNone/>
            </a:pPr>
            <a:r>
              <a:rPr lang="en-US" dirty="0">
                <a:hlinkClick r:id="rId3"/>
              </a:rPr>
              <a:t>https://www.cscc.edu/academics/departments/medical-imaging/admissions.shtml</a:t>
            </a:r>
            <a:endParaRPr lang="en-US" dirty="0"/>
          </a:p>
          <a:p>
            <a:pPr marL="0" indent="0">
              <a:buNone/>
            </a:pPr>
            <a:r>
              <a:rPr lang="en-US" dirty="0"/>
              <a:t>Admissions Worksheet – note –from last year</a:t>
            </a:r>
          </a:p>
          <a:p>
            <a:pPr marL="0" indent="0">
              <a:buNone/>
            </a:pPr>
            <a:r>
              <a:rPr lang="en-US" dirty="0">
                <a:hlinkClick r:id="rId4"/>
              </a:rPr>
              <a:t>https://www.cscc.edu/academics/departments/medical-imaging/pdfs/IMAG%20Admissions%20Worksheet.pdf</a:t>
            </a:r>
            <a:endParaRPr lang="en-US" dirty="0"/>
          </a:p>
          <a:p>
            <a:pPr marL="0" indent="0">
              <a:buNone/>
            </a:pPr>
            <a:r>
              <a:rPr lang="en-US" dirty="0"/>
              <a:t>Student Handbook – note – from 2018</a:t>
            </a:r>
          </a:p>
          <a:p>
            <a:pPr marL="0" indent="0">
              <a:buNone/>
            </a:pPr>
            <a:r>
              <a:rPr lang="en-US" dirty="0">
                <a:hlinkClick r:id="rId5"/>
              </a:rPr>
              <a:t>https://www.cscc.edu/academics/departments/medical-imaging/pdfs/IMAG-Student-Handbook.pdf</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908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Important reference sites</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a:xfrm>
            <a:off x="838200" y="1399497"/>
            <a:ext cx="10515600" cy="4708340"/>
          </a:xfrm>
        </p:spPr>
        <p:txBody>
          <a:bodyPr>
            <a:normAutofit/>
          </a:bodyPr>
          <a:lstStyle/>
          <a:p>
            <a:pPr marL="0" indent="0">
              <a:buNone/>
            </a:pPr>
            <a:r>
              <a:rPr lang="en-US" b="1" dirty="0"/>
              <a:t>Columbus State Medical Imaging Program</a:t>
            </a:r>
            <a:endParaRPr lang="en-US" b="1" dirty="0">
              <a:hlinkClick r:id="rId2"/>
            </a:endParaRPr>
          </a:p>
          <a:p>
            <a:pPr marL="0" indent="0">
              <a:buNone/>
            </a:pPr>
            <a:endParaRPr lang="en-US" dirty="0"/>
          </a:p>
          <a:p>
            <a:pPr marL="0" indent="0">
              <a:buNone/>
            </a:pPr>
            <a:r>
              <a:rPr lang="en-US" dirty="0"/>
              <a:t>Health and Human Services Advising</a:t>
            </a:r>
          </a:p>
          <a:p>
            <a:pPr marL="0" indent="0">
              <a:buNone/>
            </a:pPr>
            <a:r>
              <a:rPr lang="en-US" dirty="0">
                <a:hlinkClick r:id="rId3"/>
              </a:rPr>
              <a:t>https://www.cscc.edu/services/advising/hhs-advising.shtml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0478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Important reference sites</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p:txBody>
          <a:bodyPr>
            <a:normAutofit/>
          </a:bodyPr>
          <a:lstStyle/>
          <a:p>
            <a:pPr marL="0" indent="0">
              <a:buNone/>
            </a:pPr>
            <a:r>
              <a:rPr lang="en-US" b="1" dirty="0"/>
              <a:t>Columbus State Catalog</a:t>
            </a:r>
            <a:endParaRPr lang="en-US" b="1" dirty="0">
              <a:hlinkClick r:id="rId2"/>
            </a:endParaRPr>
          </a:p>
          <a:p>
            <a:pPr marL="0" indent="0">
              <a:buNone/>
            </a:pPr>
            <a:r>
              <a:rPr lang="en-US" dirty="0"/>
              <a:t>Medical Imaging Associate Degree Curriculum</a:t>
            </a:r>
          </a:p>
          <a:p>
            <a:pPr marL="0" indent="0">
              <a:buNone/>
            </a:pPr>
            <a:r>
              <a:rPr lang="en-US" dirty="0">
                <a:hlinkClick r:id="rId3"/>
              </a:rPr>
              <a:t>https://catalog.cscc.edu/programs/Medical%20Imaging%20AAS</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6302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20233CE3-D2D6-4813-8B0F-84E0801E0FF9}"/>
              </a:ext>
            </a:extLst>
          </p:cNvPr>
          <p:cNvPicPr>
            <a:picLocks noChangeAspect="1"/>
          </p:cNvPicPr>
          <p:nvPr/>
        </p:nvPicPr>
        <p:blipFill rotWithShape="1">
          <a:blip r:embed="rId2"/>
          <a:srcRect l="31250" t="7879" r="32727" b="45253"/>
          <a:stretch/>
        </p:blipFill>
        <p:spPr>
          <a:xfrm>
            <a:off x="643467" y="1491544"/>
            <a:ext cx="5294716" cy="3874910"/>
          </a:xfrm>
          <a:prstGeom prst="rect">
            <a:avLst/>
          </a:prstGeom>
        </p:spPr>
      </p:pic>
      <p:cxnSp>
        <p:nvCxnSpPr>
          <p:cNvPr id="2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4" name="Picture 13" descr="Table&#10;&#10;Description automatically generated">
            <a:extLst>
              <a:ext uri="{FF2B5EF4-FFF2-40B4-BE49-F238E27FC236}">
                <a16:creationId xmlns:a16="http://schemas.microsoft.com/office/drawing/2014/main" id="{B56FC1A2-33B3-48C4-9B5B-62FC8D3EB3AA}"/>
              </a:ext>
            </a:extLst>
          </p:cNvPr>
          <p:cNvPicPr>
            <a:picLocks noChangeAspect="1"/>
          </p:cNvPicPr>
          <p:nvPr/>
        </p:nvPicPr>
        <p:blipFill rotWithShape="1">
          <a:blip r:embed="rId3"/>
          <a:srcRect t="49738"/>
          <a:stretch/>
        </p:blipFill>
        <p:spPr>
          <a:xfrm>
            <a:off x="6253817" y="1666596"/>
            <a:ext cx="5294715" cy="3524807"/>
          </a:xfrm>
          <a:prstGeom prst="rect">
            <a:avLst/>
          </a:prstGeom>
        </p:spPr>
      </p:pic>
    </p:spTree>
    <p:extLst>
      <p:ext uri="{BB962C8B-B14F-4D97-AF65-F5344CB8AC3E}">
        <p14:creationId xmlns:p14="http://schemas.microsoft.com/office/powerpoint/2010/main" val="3092034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Important reference sites</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p:txBody>
          <a:bodyPr>
            <a:normAutofit/>
          </a:bodyPr>
          <a:lstStyle/>
          <a:p>
            <a:pPr marL="0" indent="0">
              <a:buNone/>
            </a:pPr>
            <a:r>
              <a:rPr lang="en-US" b="1" dirty="0"/>
              <a:t>Columbus State Health Records</a:t>
            </a:r>
            <a:endParaRPr lang="en-US" b="1" dirty="0">
              <a:hlinkClick r:id="rId2"/>
            </a:endParaRPr>
          </a:p>
          <a:p>
            <a:pPr marL="0" indent="0">
              <a:buNone/>
            </a:pPr>
            <a:r>
              <a:rPr lang="en-US" dirty="0">
                <a:hlinkClick r:id="rId2"/>
              </a:rPr>
              <a:t>https://www.cscc.edu/services/health-records/index.shtml</a:t>
            </a:r>
            <a:endParaRPr lang="en-US" dirty="0"/>
          </a:p>
          <a:p>
            <a:pPr marL="0" indent="0">
              <a:buNone/>
            </a:pPr>
            <a:r>
              <a:rPr lang="en-US" dirty="0"/>
              <a:t>Scroll down to Health Records Forms By Program – Medical Imaging is grouped with Nursing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6726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Important reference sites</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p:txBody>
          <a:bodyPr>
            <a:normAutofit/>
          </a:bodyPr>
          <a:lstStyle/>
          <a:p>
            <a:pPr marL="0" indent="0">
              <a:buNone/>
            </a:pPr>
            <a:r>
              <a:rPr lang="en-US" b="1" dirty="0"/>
              <a:t>American Registry of Radiologic Technologists</a:t>
            </a:r>
          </a:p>
          <a:p>
            <a:pPr marL="0" indent="0">
              <a:buNone/>
            </a:pPr>
            <a:r>
              <a:rPr lang="en-US" dirty="0"/>
              <a:t>Credentials and pathways:</a:t>
            </a:r>
          </a:p>
          <a:p>
            <a:pPr marL="0" indent="0">
              <a:buNone/>
            </a:pPr>
            <a:r>
              <a:rPr lang="en-US" dirty="0">
                <a:hlinkClick r:id="rId2"/>
              </a:rPr>
              <a:t>https://www.arrt.org/pages/earn-arrt-credentials/requirements</a:t>
            </a:r>
            <a:endParaRPr lang="en-US" dirty="0"/>
          </a:p>
          <a:p>
            <a:pPr marL="0" indent="0">
              <a:buNone/>
            </a:pPr>
            <a:r>
              <a:rPr lang="en-US" dirty="0"/>
              <a:t>Request for ethics review:</a:t>
            </a:r>
          </a:p>
          <a:p>
            <a:pPr marL="0" indent="0">
              <a:buNone/>
            </a:pPr>
            <a:r>
              <a:rPr lang="en-US" dirty="0">
                <a:hlinkClick r:id="rId3"/>
              </a:rPr>
              <a:t>https://www.arrt.org/pages/earn-arrt-credentials/initial-requirements/ethics/ethics-review-preapplication</a:t>
            </a:r>
            <a:endParaRPr lang="en-US" dirty="0"/>
          </a:p>
          <a:p>
            <a:pPr marL="0" indent="0">
              <a:buNone/>
            </a:pPr>
            <a:r>
              <a:rPr lang="en-US" dirty="0"/>
              <a:t>ARRT ethics requirements:</a:t>
            </a:r>
          </a:p>
          <a:p>
            <a:pPr marL="0" indent="0">
              <a:buNone/>
            </a:pPr>
            <a:r>
              <a:rPr lang="en-US" dirty="0">
                <a:hlinkClick r:id="rId4"/>
              </a:rPr>
              <a:t>https://www.arrt.org/pages/earn-arrt-credentials/initial-requirements/ethics/ethics-requirements</a:t>
            </a:r>
            <a:endParaRPr lang="en-US" dirty="0"/>
          </a:p>
          <a:p>
            <a:pPr marL="0" indent="0">
              <a:buNone/>
            </a:pPr>
            <a:endParaRPr lang="en-US" dirty="0"/>
          </a:p>
        </p:txBody>
      </p:sp>
    </p:spTree>
    <p:extLst>
      <p:ext uri="{BB962C8B-B14F-4D97-AF65-F5344CB8AC3E}">
        <p14:creationId xmlns:p14="http://schemas.microsoft.com/office/powerpoint/2010/main" val="3910084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Important reference sites</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p:txBody>
          <a:bodyPr>
            <a:normAutofit/>
          </a:bodyPr>
          <a:lstStyle/>
          <a:p>
            <a:pPr marL="0" indent="0">
              <a:buNone/>
            </a:pPr>
            <a:r>
              <a:rPr lang="en-US" b="1" dirty="0"/>
              <a:t>American Society of Radiologic Technologists</a:t>
            </a:r>
          </a:p>
          <a:p>
            <a:pPr marL="0" indent="0">
              <a:buNone/>
            </a:pPr>
            <a:r>
              <a:rPr lang="en-US" dirty="0"/>
              <a:t>Career Information</a:t>
            </a:r>
          </a:p>
          <a:p>
            <a:pPr marL="0" indent="0">
              <a:buNone/>
            </a:pPr>
            <a:r>
              <a:rPr lang="en-US" dirty="0">
                <a:hlinkClick r:id="rId2"/>
              </a:rPr>
              <a:t>https://www.asrt.org/main/career-center/careers-in-radiologic-technology</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42004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Important reference sites</a:t>
            </a:r>
          </a:p>
        </p:txBody>
      </p:sp>
      <p:sp>
        <p:nvSpPr>
          <p:cNvPr id="3" name="Content Placeholder 2">
            <a:extLst>
              <a:ext uri="{FF2B5EF4-FFF2-40B4-BE49-F238E27FC236}">
                <a16:creationId xmlns:a16="http://schemas.microsoft.com/office/drawing/2014/main" id="{AA914983-DE97-4FEC-BC5B-BD13473129E3}"/>
              </a:ext>
            </a:extLst>
          </p:cNvPr>
          <p:cNvSpPr>
            <a:spLocks noGrp="1"/>
          </p:cNvSpPr>
          <p:nvPr>
            <p:ph idx="1"/>
          </p:nvPr>
        </p:nvSpPr>
        <p:spPr/>
        <p:txBody>
          <a:bodyPr>
            <a:normAutofit/>
          </a:bodyPr>
          <a:lstStyle/>
          <a:p>
            <a:pPr marL="0" indent="0">
              <a:buNone/>
            </a:pPr>
            <a:r>
              <a:rPr lang="en-US" b="1" dirty="0"/>
              <a:t>Useful </a:t>
            </a:r>
            <a:r>
              <a:rPr lang="en-US" b="1" dirty="0" err="1"/>
              <a:t>Youtube</a:t>
            </a:r>
            <a:r>
              <a:rPr lang="en-US" b="1" dirty="0"/>
              <a:t> videos</a:t>
            </a:r>
          </a:p>
          <a:p>
            <a:pPr marL="0" indent="0">
              <a:buNone/>
            </a:pPr>
            <a:r>
              <a:rPr lang="en-US" b="1" dirty="0"/>
              <a:t>What is Radiography?</a:t>
            </a:r>
          </a:p>
          <a:p>
            <a:pPr marL="0" indent="0">
              <a:buNone/>
            </a:pPr>
            <a:r>
              <a:rPr lang="en-US" dirty="0">
                <a:hlinkClick r:id="rId2"/>
              </a:rPr>
              <a:t>https://www.youtube.com/watch?v=VJmu_TrRGRY&amp;ab_channel=CloverLearning</a:t>
            </a:r>
            <a:endParaRPr lang="en-US" dirty="0"/>
          </a:p>
          <a:p>
            <a:pPr marL="0" indent="0">
              <a:buNone/>
            </a:pPr>
            <a:r>
              <a:rPr lang="en-US" b="1" dirty="0"/>
              <a:t>A Radiologic Technology Program</a:t>
            </a:r>
          </a:p>
          <a:p>
            <a:pPr marL="0" indent="0">
              <a:buNone/>
            </a:pPr>
            <a:r>
              <a:rPr lang="en-US" dirty="0">
                <a:hlinkClick r:id="rId3"/>
              </a:rPr>
              <a:t>https://www.youtube.com/watch?v=TvIg5pl4njM&amp;ab_channel=MontgomeryCollege</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62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2E39-2E6E-47A8-88EB-6A0A7B8650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356355-876C-4983-BF7E-A756DA6CF51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96B7E11-75BD-46D8-BDE2-43BAB79EF03D}"/>
              </a:ext>
            </a:extLst>
          </p:cNvPr>
          <p:cNvPicPr>
            <a:picLocks noChangeAspect="1"/>
          </p:cNvPicPr>
          <p:nvPr/>
        </p:nvPicPr>
        <p:blipFill>
          <a:blip r:embed="rId2"/>
          <a:stretch>
            <a:fillRect/>
          </a:stretch>
        </p:blipFill>
        <p:spPr>
          <a:xfrm>
            <a:off x="2029615" y="557535"/>
            <a:ext cx="8132769" cy="5742930"/>
          </a:xfrm>
          <a:prstGeom prst="rect">
            <a:avLst/>
          </a:prstGeom>
        </p:spPr>
      </p:pic>
    </p:spTree>
    <p:extLst>
      <p:ext uri="{BB962C8B-B14F-4D97-AF65-F5344CB8AC3E}">
        <p14:creationId xmlns:p14="http://schemas.microsoft.com/office/powerpoint/2010/main" val="415250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Other Program Entry Requirements</a:t>
            </a:r>
          </a:p>
        </p:txBody>
      </p:sp>
      <p:graphicFrame>
        <p:nvGraphicFramePr>
          <p:cNvPr id="4" name="Table 4">
            <a:extLst>
              <a:ext uri="{FF2B5EF4-FFF2-40B4-BE49-F238E27FC236}">
                <a16:creationId xmlns:a16="http://schemas.microsoft.com/office/drawing/2014/main" id="{DF80362E-061E-45C6-A98F-4E2E8396E212}"/>
              </a:ext>
            </a:extLst>
          </p:cNvPr>
          <p:cNvGraphicFramePr>
            <a:graphicFrameLocks noGrp="1"/>
          </p:cNvGraphicFramePr>
          <p:nvPr>
            <p:extLst>
              <p:ext uri="{D42A27DB-BD31-4B8C-83A1-F6EECF244321}">
                <p14:modId xmlns:p14="http://schemas.microsoft.com/office/powerpoint/2010/main" val="3897432821"/>
              </p:ext>
            </p:extLst>
          </p:nvPr>
        </p:nvGraphicFramePr>
        <p:xfrm>
          <a:off x="740792" y="1577821"/>
          <a:ext cx="10710415" cy="4457694"/>
        </p:xfrm>
        <a:graphic>
          <a:graphicData uri="http://schemas.openxmlformats.org/drawingml/2006/table">
            <a:tbl>
              <a:tblPr firstRow="1" bandRow="1">
                <a:tableStyleId>{BDBED569-4797-4DF1-A0F4-6AAB3CD982D8}</a:tableStyleId>
              </a:tblPr>
              <a:tblGrid>
                <a:gridCol w="3019425">
                  <a:extLst>
                    <a:ext uri="{9D8B030D-6E8A-4147-A177-3AD203B41FA5}">
                      <a16:colId xmlns:a16="http://schemas.microsoft.com/office/drawing/2014/main" val="1599138724"/>
                    </a:ext>
                  </a:extLst>
                </a:gridCol>
                <a:gridCol w="7690990">
                  <a:extLst>
                    <a:ext uri="{9D8B030D-6E8A-4147-A177-3AD203B41FA5}">
                      <a16:colId xmlns:a16="http://schemas.microsoft.com/office/drawing/2014/main" val="2281204478"/>
                    </a:ext>
                  </a:extLst>
                </a:gridCol>
              </a:tblGrid>
              <a:tr h="419401">
                <a:tc gridSpan="2">
                  <a:txBody>
                    <a:bodyPr/>
                    <a:lstStyle/>
                    <a:p>
                      <a:pPr marL="0" indent="0">
                        <a:buNone/>
                      </a:pPr>
                      <a:r>
                        <a:rPr lang="en-US" sz="2400" dirty="0"/>
                        <a:t>If accepted into the program, the following must be completed prior to Autumn Semester 2021:</a:t>
                      </a:r>
                    </a:p>
                  </a:txBody>
                  <a:tcPr/>
                </a:tc>
                <a:tc hMerge="1">
                  <a:txBody>
                    <a:bodyPr/>
                    <a:lstStyle/>
                    <a:p>
                      <a:endParaRPr lang="en-US" dirty="0"/>
                    </a:p>
                  </a:txBody>
                  <a:tcPr/>
                </a:tc>
                <a:extLst>
                  <a:ext uri="{0D108BD9-81ED-4DB2-BD59-A6C34878D82A}">
                    <a16:rowId xmlns:a16="http://schemas.microsoft.com/office/drawing/2014/main" val="1976545097"/>
                  </a:ext>
                </a:extLst>
              </a:tr>
              <a:tr h="723898">
                <a:tc>
                  <a:txBody>
                    <a:bodyPr/>
                    <a:lstStyle/>
                    <a:p>
                      <a:r>
                        <a:rPr lang="en-US" b="1" dirty="0"/>
                        <a:t>CPR Certification</a:t>
                      </a:r>
                    </a:p>
                  </a:txBody>
                  <a:tcPr/>
                </a:tc>
                <a:tc>
                  <a:txBody>
                    <a:bodyPr/>
                    <a:lstStyle/>
                    <a:p>
                      <a:r>
                        <a:rPr lang="en-US" dirty="0"/>
                        <a:t>Basic Life Support (BLS) CPR for Healthcare Workers certification is required for final program admission and for program continuance. </a:t>
                      </a:r>
                    </a:p>
                  </a:txBody>
                  <a:tcPr/>
                </a:tc>
                <a:extLst>
                  <a:ext uri="{0D108BD9-81ED-4DB2-BD59-A6C34878D82A}">
                    <a16:rowId xmlns:a16="http://schemas.microsoft.com/office/drawing/2014/main" val="1179903394"/>
                  </a:ext>
                </a:extLst>
              </a:tr>
              <a:tr h="723898">
                <a:tc>
                  <a:txBody>
                    <a:bodyPr/>
                    <a:lstStyle/>
                    <a:p>
                      <a:r>
                        <a:rPr lang="en-US" b="1" dirty="0"/>
                        <a:t>Criminal Background Check</a:t>
                      </a:r>
                    </a:p>
                  </a:txBody>
                  <a:tcPr/>
                </a:tc>
                <a:tc>
                  <a:txBody>
                    <a:bodyPr/>
                    <a:lstStyle/>
                    <a:p>
                      <a:r>
                        <a:rPr lang="en-US" dirty="0"/>
                        <a:t>Any felony conviction or several misdemeanor convictions may disqualify from final program admission or program continuance.</a:t>
                      </a:r>
                    </a:p>
                  </a:txBody>
                  <a:tcPr/>
                </a:tc>
                <a:extLst>
                  <a:ext uri="{0D108BD9-81ED-4DB2-BD59-A6C34878D82A}">
                    <a16:rowId xmlns:a16="http://schemas.microsoft.com/office/drawing/2014/main" val="183789544"/>
                  </a:ext>
                </a:extLst>
              </a:tr>
              <a:tr h="723898">
                <a:tc>
                  <a:txBody>
                    <a:bodyPr/>
                    <a:lstStyle/>
                    <a:p>
                      <a:r>
                        <a:rPr lang="en-US" b="1" dirty="0"/>
                        <a:t>Drug Screen</a:t>
                      </a:r>
                    </a:p>
                  </a:txBody>
                  <a:tcPr/>
                </a:tc>
                <a:tc>
                  <a:txBody>
                    <a:bodyPr/>
                    <a:lstStyle/>
                    <a:p>
                      <a:r>
                        <a:rPr lang="en-US" dirty="0"/>
                        <a:t>Any illegal drug use may disqualify from final program admission. </a:t>
                      </a:r>
                    </a:p>
                  </a:txBody>
                  <a:tcPr/>
                </a:tc>
                <a:extLst>
                  <a:ext uri="{0D108BD9-81ED-4DB2-BD59-A6C34878D82A}">
                    <a16:rowId xmlns:a16="http://schemas.microsoft.com/office/drawing/2014/main" val="3236739970"/>
                  </a:ext>
                </a:extLst>
              </a:tr>
              <a:tr h="1034139">
                <a:tc>
                  <a:txBody>
                    <a:bodyPr/>
                    <a:lstStyle/>
                    <a:p>
                      <a:r>
                        <a:rPr lang="en-US" b="1" dirty="0"/>
                        <a:t>Physical Exam</a:t>
                      </a:r>
                    </a:p>
                  </a:txBody>
                  <a:tcPr/>
                </a:tc>
                <a:tc>
                  <a:txBody>
                    <a:bodyPr/>
                    <a:lstStyle/>
                    <a:p>
                      <a:r>
                        <a:rPr lang="en-US" dirty="0"/>
                        <a:t>Health Records Office requirements must be met to include initial physical examination, immunization records, and tuberculosis screening.  Ongoing requirements include annual tuberculosis screening and seasonal flu immunization.  See Columbus State Health Records website. </a:t>
                      </a:r>
                    </a:p>
                    <a:p>
                      <a:endParaRPr lang="en-US" dirty="0"/>
                    </a:p>
                  </a:txBody>
                  <a:tcPr/>
                </a:tc>
                <a:extLst>
                  <a:ext uri="{0D108BD9-81ED-4DB2-BD59-A6C34878D82A}">
                    <a16:rowId xmlns:a16="http://schemas.microsoft.com/office/drawing/2014/main" val="2007797112"/>
                  </a:ext>
                </a:extLst>
              </a:tr>
            </a:tbl>
          </a:graphicData>
        </a:graphic>
      </p:graphicFrame>
    </p:spTree>
    <p:extLst>
      <p:ext uri="{BB962C8B-B14F-4D97-AF65-F5344CB8AC3E}">
        <p14:creationId xmlns:p14="http://schemas.microsoft.com/office/powerpoint/2010/main" val="98754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2E2D-C16F-43B3-99FA-A7C05308634F}"/>
              </a:ext>
            </a:extLst>
          </p:cNvPr>
          <p:cNvSpPr>
            <a:spLocks noGrp="1"/>
          </p:cNvSpPr>
          <p:nvPr>
            <p:ph type="title"/>
          </p:nvPr>
        </p:nvSpPr>
        <p:spPr/>
        <p:txBody>
          <a:bodyPr/>
          <a:lstStyle/>
          <a:p>
            <a:r>
              <a:rPr lang="en-US" b="1" dirty="0"/>
              <a:t>Program Continuation Requirements</a:t>
            </a:r>
          </a:p>
        </p:txBody>
      </p:sp>
      <p:graphicFrame>
        <p:nvGraphicFramePr>
          <p:cNvPr id="4" name="Table 4">
            <a:extLst>
              <a:ext uri="{FF2B5EF4-FFF2-40B4-BE49-F238E27FC236}">
                <a16:creationId xmlns:a16="http://schemas.microsoft.com/office/drawing/2014/main" id="{DF80362E-061E-45C6-A98F-4E2E8396E212}"/>
              </a:ext>
            </a:extLst>
          </p:cNvPr>
          <p:cNvGraphicFramePr>
            <a:graphicFrameLocks noGrp="1"/>
          </p:cNvGraphicFramePr>
          <p:nvPr>
            <p:extLst>
              <p:ext uri="{D42A27DB-BD31-4B8C-83A1-F6EECF244321}">
                <p14:modId xmlns:p14="http://schemas.microsoft.com/office/powerpoint/2010/main" val="863259140"/>
              </p:ext>
            </p:extLst>
          </p:nvPr>
        </p:nvGraphicFramePr>
        <p:xfrm>
          <a:off x="643385" y="1484307"/>
          <a:ext cx="10710415" cy="5008568"/>
        </p:xfrm>
        <a:graphic>
          <a:graphicData uri="http://schemas.openxmlformats.org/drawingml/2006/table">
            <a:tbl>
              <a:tblPr firstRow="1" bandRow="1">
                <a:tableStyleId>{BDBED569-4797-4DF1-A0F4-6AAB3CD982D8}</a:tableStyleId>
              </a:tblPr>
              <a:tblGrid>
                <a:gridCol w="3019425">
                  <a:extLst>
                    <a:ext uri="{9D8B030D-6E8A-4147-A177-3AD203B41FA5}">
                      <a16:colId xmlns:a16="http://schemas.microsoft.com/office/drawing/2014/main" val="1599138724"/>
                    </a:ext>
                  </a:extLst>
                </a:gridCol>
                <a:gridCol w="7690990">
                  <a:extLst>
                    <a:ext uri="{9D8B030D-6E8A-4147-A177-3AD203B41FA5}">
                      <a16:colId xmlns:a16="http://schemas.microsoft.com/office/drawing/2014/main" val="2281204478"/>
                    </a:ext>
                  </a:extLst>
                </a:gridCol>
              </a:tblGrid>
              <a:tr h="427401">
                <a:tc gridSpan="2">
                  <a:txBody>
                    <a:bodyPr/>
                    <a:lstStyle/>
                    <a:p>
                      <a:pPr marL="0" indent="0">
                        <a:buNone/>
                      </a:pPr>
                      <a:r>
                        <a:rPr lang="en-US" sz="2400" dirty="0"/>
                        <a:t>Once accepted, the following are required to continue in the program.</a:t>
                      </a:r>
                    </a:p>
                    <a:p>
                      <a:pPr marL="0" indent="0">
                        <a:buNone/>
                      </a:pPr>
                      <a:endParaRPr lang="en-US" sz="2400" dirty="0"/>
                    </a:p>
                  </a:txBody>
                  <a:tcPr/>
                </a:tc>
                <a:tc hMerge="1">
                  <a:txBody>
                    <a:bodyPr/>
                    <a:lstStyle/>
                    <a:p>
                      <a:endParaRPr lang="en-US" dirty="0"/>
                    </a:p>
                  </a:txBody>
                  <a:tcPr/>
                </a:tc>
                <a:extLst>
                  <a:ext uri="{0D108BD9-81ED-4DB2-BD59-A6C34878D82A}">
                    <a16:rowId xmlns:a16="http://schemas.microsoft.com/office/drawing/2014/main" val="1976545097"/>
                  </a:ext>
                </a:extLst>
              </a:tr>
              <a:tr h="676717">
                <a:tc>
                  <a:txBody>
                    <a:bodyPr/>
                    <a:lstStyle/>
                    <a:p>
                      <a:r>
                        <a:rPr lang="en-US" b="1" dirty="0"/>
                        <a:t>Academic progress</a:t>
                      </a:r>
                    </a:p>
                  </a:txBody>
                  <a:tcPr/>
                </a:tc>
                <a:tc>
                  <a:txBody>
                    <a:bodyPr/>
                    <a:lstStyle/>
                    <a:p>
                      <a:r>
                        <a:rPr lang="en-US" dirty="0"/>
                        <a:t>Grade of C or higher in each technical course</a:t>
                      </a:r>
                    </a:p>
                    <a:p>
                      <a:r>
                        <a:rPr lang="en-US" dirty="0"/>
                        <a:t>Total GPA of 2.0 or higher</a:t>
                      </a:r>
                    </a:p>
                  </a:txBody>
                  <a:tcPr/>
                </a:tc>
                <a:extLst>
                  <a:ext uri="{0D108BD9-81ED-4DB2-BD59-A6C34878D82A}">
                    <a16:rowId xmlns:a16="http://schemas.microsoft.com/office/drawing/2014/main" val="1179903394"/>
                  </a:ext>
                </a:extLst>
              </a:tr>
              <a:tr h="676717">
                <a:tc>
                  <a:txBody>
                    <a:bodyPr/>
                    <a:lstStyle/>
                    <a:p>
                      <a:r>
                        <a:rPr lang="en-US" b="1" dirty="0"/>
                        <a:t>Criminal Background Check</a:t>
                      </a:r>
                    </a:p>
                  </a:txBody>
                  <a:tcPr/>
                </a:tc>
                <a:tc>
                  <a:txBody>
                    <a:bodyPr/>
                    <a:lstStyle/>
                    <a:p>
                      <a:r>
                        <a:rPr lang="en-US" dirty="0"/>
                        <a:t>If required by clinical site</a:t>
                      </a:r>
                    </a:p>
                  </a:txBody>
                  <a:tcPr/>
                </a:tc>
                <a:extLst>
                  <a:ext uri="{0D108BD9-81ED-4DB2-BD59-A6C34878D82A}">
                    <a16:rowId xmlns:a16="http://schemas.microsoft.com/office/drawing/2014/main" val="183789544"/>
                  </a:ext>
                </a:extLst>
              </a:tr>
              <a:tr h="676717">
                <a:tc>
                  <a:txBody>
                    <a:bodyPr/>
                    <a:lstStyle/>
                    <a:p>
                      <a:r>
                        <a:rPr lang="en-US" b="1" dirty="0"/>
                        <a:t>Drug Screen</a:t>
                      </a:r>
                    </a:p>
                  </a:txBody>
                  <a:tcPr/>
                </a:tc>
                <a:tc>
                  <a:txBody>
                    <a:bodyPr/>
                    <a:lstStyle/>
                    <a:p>
                      <a:r>
                        <a:rPr lang="en-US" dirty="0"/>
                        <a:t>As required by clinical site.</a:t>
                      </a:r>
                    </a:p>
                  </a:txBody>
                  <a:tcPr/>
                </a:tc>
                <a:extLst>
                  <a:ext uri="{0D108BD9-81ED-4DB2-BD59-A6C34878D82A}">
                    <a16:rowId xmlns:a16="http://schemas.microsoft.com/office/drawing/2014/main" val="3236739970"/>
                  </a:ext>
                </a:extLst>
              </a:tr>
              <a:tr h="966737">
                <a:tc>
                  <a:txBody>
                    <a:bodyPr/>
                    <a:lstStyle/>
                    <a:p>
                      <a:r>
                        <a:rPr lang="en-US" b="1" dirty="0"/>
                        <a:t>Physical Health</a:t>
                      </a:r>
                    </a:p>
                  </a:txBody>
                  <a:tcPr/>
                </a:tc>
                <a:tc>
                  <a:txBody>
                    <a:bodyPr/>
                    <a:lstStyle/>
                    <a:p>
                      <a:r>
                        <a:rPr lang="en-US" dirty="0"/>
                        <a:t>Meet Health Records office requirements to include immunizations such as seasonal flu vaccination and annual tuberculosis screening. </a:t>
                      </a:r>
                    </a:p>
                    <a:p>
                      <a:r>
                        <a:rPr lang="en-US" dirty="0"/>
                        <a:t>Maintain ability to perform essential skills.</a:t>
                      </a:r>
                    </a:p>
                    <a:p>
                      <a:endParaRPr lang="en-US" dirty="0"/>
                    </a:p>
                  </a:txBody>
                  <a:tcPr/>
                </a:tc>
                <a:extLst>
                  <a:ext uri="{0D108BD9-81ED-4DB2-BD59-A6C34878D82A}">
                    <a16:rowId xmlns:a16="http://schemas.microsoft.com/office/drawing/2014/main" val="2007797112"/>
                  </a:ext>
                </a:extLst>
              </a:tr>
              <a:tr h="966737">
                <a:tc>
                  <a:txBody>
                    <a:bodyPr/>
                    <a:lstStyle/>
                    <a:p>
                      <a:r>
                        <a:rPr lang="en-US" b="1" dirty="0"/>
                        <a:t>CPR</a:t>
                      </a:r>
                    </a:p>
                  </a:txBody>
                  <a:tcPr/>
                </a:tc>
                <a:tc>
                  <a:txBody>
                    <a:bodyPr/>
                    <a:lstStyle/>
                    <a:p>
                      <a:r>
                        <a:rPr lang="en-US" dirty="0"/>
                        <a:t>Must maintain current CPR BLS certification.</a:t>
                      </a:r>
                    </a:p>
                  </a:txBody>
                  <a:tcPr/>
                </a:tc>
                <a:extLst>
                  <a:ext uri="{0D108BD9-81ED-4DB2-BD59-A6C34878D82A}">
                    <a16:rowId xmlns:a16="http://schemas.microsoft.com/office/drawing/2014/main" val="2953188893"/>
                  </a:ext>
                </a:extLst>
              </a:tr>
            </a:tbl>
          </a:graphicData>
        </a:graphic>
      </p:graphicFrame>
    </p:spTree>
    <p:extLst>
      <p:ext uri="{BB962C8B-B14F-4D97-AF65-F5344CB8AC3E}">
        <p14:creationId xmlns:p14="http://schemas.microsoft.com/office/powerpoint/2010/main" val="17909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838200" y="365126"/>
            <a:ext cx="10515600" cy="993158"/>
          </a:xfrm>
        </p:spPr>
        <p:txBody>
          <a:bodyPr/>
          <a:lstStyle/>
          <a:p>
            <a:r>
              <a:rPr lang="en-US" dirty="0"/>
              <a:t>Medical Imaging Profession</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838200" y="1358284"/>
            <a:ext cx="4825753" cy="4818679"/>
          </a:xfrm>
        </p:spPr>
        <p:txBody>
          <a:bodyPr/>
          <a:lstStyle/>
          <a:p>
            <a:pPr marL="0" indent="0">
              <a:buNone/>
            </a:pPr>
            <a:r>
              <a:rPr lang="en-US" dirty="0"/>
              <a:t>The American Registry of Radiologic Technologists allows 6 Primary Eligibility pathways.  The Columbus State Medical Imaging Associate Degree program offers the </a:t>
            </a:r>
            <a:r>
              <a:rPr lang="en-US" b="1" dirty="0"/>
              <a:t>Radiography</a:t>
            </a:r>
            <a:r>
              <a:rPr lang="en-US" dirty="0"/>
              <a:t> Primary Eligibility Pathway</a:t>
            </a:r>
          </a:p>
        </p:txBody>
      </p:sp>
      <p:pic>
        <p:nvPicPr>
          <p:cNvPr id="4" name="Picture 3">
            <a:extLst>
              <a:ext uri="{FF2B5EF4-FFF2-40B4-BE49-F238E27FC236}">
                <a16:creationId xmlns:a16="http://schemas.microsoft.com/office/drawing/2014/main" id="{AF05BEC4-3445-4F22-AB5D-C64358E15B27}"/>
              </a:ext>
            </a:extLst>
          </p:cNvPr>
          <p:cNvPicPr>
            <a:picLocks noChangeAspect="1"/>
          </p:cNvPicPr>
          <p:nvPr/>
        </p:nvPicPr>
        <p:blipFill rotWithShape="1">
          <a:blip r:embed="rId2"/>
          <a:srcRect l="50000" t="18458" r="1053" b="30237"/>
          <a:stretch/>
        </p:blipFill>
        <p:spPr>
          <a:xfrm>
            <a:off x="5951621" y="1358284"/>
            <a:ext cx="6068043" cy="3577700"/>
          </a:xfrm>
          <a:prstGeom prst="rect">
            <a:avLst/>
          </a:prstGeom>
        </p:spPr>
      </p:pic>
      <p:sp>
        <p:nvSpPr>
          <p:cNvPr id="5" name="Arrow: Left 4">
            <a:extLst>
              <a:ext uri="{FF2B5EF4-FFF2-40B4-BE49-F238E27FC236}">
                <a16:creationId xmlns:a16="http://schemas.microsoft.com/office/drawing/2014/main" id="{7F216642-5727-4816-AA74-D80C7E645994}"/>
              </a:ext>
            </a:extLst>
          </p:cNvPr>
          <p:cNvSpPr/>
          <p:nvPr/>
        </p:nvSpPr>
        <p:spPr>
          <a:xfrm>
            <a:off x="7419902" y="3879542"/>
            <a:ext cx="1091953" cy="21306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832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838200" y="365126"/>
            <a:ext cx="10515600" cy="993158"/>
          </a:xfrm>
        </p:spPr>
        <p:txBody>
          <a:bodyPr/>
          <a:lstStyle/>
          <a:p>
            <a:r>
              <a:rPr lang="en-US" dirty="0"/>
              <a:t>Medical Imaging Profession</a:t>
            </a:r>
          </a:p>
        </p:txBody>
      </p: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838200" y="1358284"/>
            <a:ext cx="4825753" cy="4818679"/>
          </a:xfrm>
        </p:spPr>
        <p:txBody>
          <a:bodyPr/>
          <a:lstStyle/>
          <a:p>
            <a:pPr marL="0" indent="0">
              <a:buNone/>
            </a:pPr>
            <a:r>
              <a:rPr lang="en-US" dirty="0"/>
              <a:t>Graduates of the Medical Imaging Associate Degree program may continue their education through a </a:t>
            </a:r>
            <a:r>
              <a:rPr lang="en-US" dirty="0" err="1"/>
              <a:t>PostPrimary</a:t>
            </a:r>
            <a:r>
              <a:rPr lang="en-US" dirty="0"/>
              <a:t> pathway.  Columbus State currently offers courses toward Computed Tomography and Magnetic Resonance Imaging. </a:t>
            </a:r>
          </a:p>
        </p:txBody>
      </p:sp>
      <p:pic>
        <p:nvPicPr>
          <p:cNvPr id="6" name="Picture 5">
            <a:extLst>
              <a:ext uri="{FF2B5EF4-FFF2-40B4-BE49-F238E27FC236}">
                <a16:creationId xmlns:a16="http://schemas.microsoft.com/office/drawing/2014/main" id="{64450A62-BBF1-4B96-9347-D0324A808353}"/>
              </a:ext>
            </a:extLst>
          </p:cNvPr>
          <p:cNvPicPr>
            <a:picLocks noChangeAspect="1"/>
          </p:cNvPicPr>
          <p:nvPr/>
        </p:nvPicPr>
        <p:blipFill rotWithShape="1">
          <a:blip r:embed="rId2"/>
          <a:srcRect l="50000" t="19807" r="1406" b="11944"/>
          <a:stretch/>
        </p:blipFill>
        <p:spPr>
          <a:xfrm>
            <a:off x="6096000" y="1358284"/>
            <a:ext cx="5924550" cy="4680566"/>
          </a:xfrm>
          <a:prstGeom prst="rect">
            <a:avLst/>
          </a:prstGeom>
        </p:spPr>
      </p:pic>
      <p:sp>
        <p:nvSpPr>
          <p:cNvPr id="5" name="Arrow: Left 4">
            <a:extLst>
              <a:ext uri="{FF2B5EF4-FFF2-40B4-BE49-F238E27FC236}">
                <a16:creationId xmlns:a16="http://schemas.microsoft.com/office/drawing/2014/main" id="{7F216642-5727-4816-AA74-D80C7E645994}"/>
              </a:ext>
            </a:extLst>
          </p:cNvPr>
          <p:cNvSpPr/>
          <p:nvPr/>
        </p:nvSpPr>
        <p:spPr>
          <a:xfrm>
            <a:off x="8226548" y="3849210"/>
            <a:ext cx="1091953" cy="21306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Arrow: Left 6">
            <a:extLst>
              <a:ext uri="{FF2B5EF4-FFF2-40B4-BE49-F238E27FC236}">
                <a16:creationId xmlns:a16="http://schemas.microsoft.com/office/drawing/2014/main" id="{1D323485-6462-4EB0-BB09-109298053324}"/>
              </a:ext>
            </a:extLst>
          </p:cNvPr>
          <p:cNvSpPr/>
          <p:nvPr/>
        </p:nvSpPr>
        <p:spPr>
          <a:xfrm>
            <a:off x="8512298" y="4192110"/>
            <a:ext cx="1091953" cy="213064"/>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5744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814FF-458C-478B-81E5-2D140F341DDC}"/>
              </a:ext>
            </a:extLst>
          </p:cNvPr>
          <p:cNvSpPr>
            <a:spLocks noGrp="1"/>
          </p:cNvSpPr>
          <p:nvPr>
            <p:ph type="title"/>
          </p:nvPr>
        </p:nvSpPr>
        <p:spPr>
          <a:xfrm>
            <a:off x="947446" y="1053711"/>
            <a:ext cx="4933490" cy="1424446"/>
          </a:xfrm>
        </p:spPr>
        <p:txBody>
          <a:bodyPr>
            <a:normAutofit/>
          </a:bodyPr>
          <a:lstStyle/>
          <a:p>
            <a:r>
              <a:rPr lang="en-US" sz="4000" dirty="0">
                <a:solidFill>
                  <a:srgbClr val="FFFFFF"/>
                </a:solidFill>
              </a:rPr>
              <a:t>Radiography</a:t>
            </a:r>
          </a:p>
        </p:txBody>
      </p:sp>
      <p:cxnSp>
        <p:nvCxnSpPr>
          <p:cNvPr id="34" name="Straight Connector 1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DB7704-54E3-4967-846B-BF3C8A26283E}"/>
              </a:ext>
            </a:extLst>
          </p:cNvPr>
          <p:cNvSpPr>
            <a:spLocks noGrp="1"/>
          </p:cNvSpPr>
          <p:nvPr>
            <p:ph idx="1"/>
          </p:nvPr>
        </p:nvSpPr>
        <p:spPr>
          <a:xfrm>
            <a:off x="947447" y="2799889"/>
            <a:ext cx="4933490" cy="2987543"/>
          </a:xfrm>
        </p:spPr>
        <p:txBody>
          <a:bodyPr anchor="t">
            <a:normAutofit/>
          </a:bodyPr>
          <a:lstStyle/>
          <a:p>
            <a:pPr marL="0" indent="0">
              <a:buNone/>
            </a:pPr>
            <a:r>
              <a:rPr lang="en-US" sz="2200" dirty="0">
                <a:solidFill>
                  <a:srgbClr val="FFFFFF"/>
                </a:solidFill>
              </a:rPr>
              <a:t>Most radiologic technologists enter the profession as radiographers. In this role, you’ll capture images of patients’ internal organs, soft tissues, and bones using X-ray equipment. You also might assist radiologists with a range of procedures, such as fluoroscopic imaging or gastrointestinal exams that require the use of contrast media. </a:t>
            </a:r>
          </a:p>
          <a:p>
            <a:pPr marL="0" indent="0">
              <a:buNone/>
            </a:pPr>
            <a:endParaRPr lang="en-US" sz="2200" dirty="0">
              <a:solidFill>
                <a:srgbClr val="FFFFFF"/>
              </a:solidFill>
            </a:endParaRPr>
          </a:p>
        </p:txBody>
      </p:sp>
      <p:pic>
        <p:nvPicPr>
          <p:cNvPr id="8" name="Picture 7">
            <a:extLst>
              <a:ext uri="{FF2B5EF4-FFF2-40B4-BE49-F238E27FC236}">
                <a16:creationId xmlns:a16="http://schemas.microsoft.com/office/drawing/2014/main" id="{7AA63041-45AB-439C-AB4B-DBAACE91A439}"/>
              </a:ext>
            </a:extLst>
          </p:cNvPr>
          <p:cNvPicPr>
            <a:picLocks noChangeAspect="1"/>
          </p:cNvPicPr>
          <p:nvPr/>
        </p:nvPicPr>
        <p:blipFill>
          <a:blip r:embed="rId2"/>
          <a:stretch>
            <a:fillRect/>
          </a:stretch>
        </p:blipFill>
        <p:spPr>
          <a:xfrm>
            <a:off x="7955814" y="347472"/>
            <a:ext cx="2615184" cy="2971800"/>
          </a:xfrm>
          <a:prstGeom prst="rect">
            <a:avLst/>
          </a:prstGeom>
        </p:spPr>
      </p:pic>
      <p:pic>
        <p:nvPicPr>
          <p:cNvPr id="4" name="Picture 3" descr="A couple of people that are standing in the kitchen&#10;&#10;Description automatically generated">
            <a:extLst>
              <a:ext uri="{FF2B5EF4-FFF2-40B4-BE49-F238E27FC236}">
                <a16:creationId xmlns:a16="http://schemas.microsoft.com/office/drawing/2014/main" id="{B10B4098-7C46-4E59-BD10-20738A1D19FD}"/>
              </a:ext>
            </a:extLst>
          </p:cNvPr>
          <p:cNvPicPr>
            <a:picLocks noChangeAspect="1"/>
          </p:cNvPicPr>
          <p:nvPr/>
        </p:nvPicPr>
        <p:blipFill rotWithShape="1">
          <a:blip r:embed="rId3"/>
          <a:srcRect l="8948" r="13034"/>
          <a:stretch/>
        </p:blipFill>
        <p:spPr>
          <a:xfrm>
            <a:off x="7895535" y="3566160"/>
            <a:ext cx="2735739" cy="2971800"/>
          </a:xfrm>
          <a:prstGeom prst="rect">
            <a:avLst/>
          </a:prstGeom>
        </p:spPr>
      </p:pic>
    </p:spTree>
    <p:extLst>
      <p:ext uri="{BB962C8B-B14F-4D97-AF65-F5344CB8AC3E}">
        <p14:creationId xmlns:p14="http://schemas.microsoft.com/office/powerpoint/2010/main" val="2629060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1789</Words>
  <Application>Microsoft Office PowerPoint</Application>
  <PresentationFormat>Widescreen</PresentationFormat>
  <Paragraphs>209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Medical Imaging  Information Session 2021</vt:lpstr>
      <vt:lpstr>Application Deadline</vt:lpstr>
      <vt:lpstr>PowerPoint Presentation</vt:lpstr>
      <vt:lpstr>PowerPoint Presentation</vt:lpstr>
      <vt:lpstr>Other Program Entry Requirements</vt:lpstr>
      <vt:lpstr>Program Continuation Requirements</vt:lpstr>
      <vt:lpstr>Medical Imaging Profession</vt:lpstr>
      <vt:lpstr>Medical Imaging Profession</vt:lpstr>
      <vt:lpstr>Radiography</vt:lpstr>
      <vt:lpstr>Radiography</vt:lpstr>
      <vt:lpstr>Radiographers work with people and technology in a variety of settings.</vt:lpstr>
      <vt:lpstr>Desired Qualities</vt:lpstr>
      <vt:lpstr>Medical Imaging Associate Degree Curriculum</vt:lpstr>
      <vt:lpstr>Medical Imaging Associate Degree Curriculum</vt:lpstr>
      <vt:lpstr>Medical Imaging Associate Degree Curriculum</vt:lpstr>
      <vt:lpstr>Medical Imaging Associate Degree Curriculum</vt:lpstr>
      <vt:lpstr>Medical Imaging Associate Degree Curriculum</vt:lpstr>
      <vt:lpstr>Clinical Sites</vt:lpstr>
      <vt:lpstr>16 Observation Hours Notes:</vt:lpstr>
      <vt:lpstr>16 Observation Hours Notes:</vt:lpstr>
      <vt:lpstr>From the Medical Imaging Student Handbook</vt:lpstr>
      <vt:lpstr>From the Medical Imaging Student Handbook</vt:lpstr>
      <vt:lpstr>From the Medical Imaging Student Handbook</vt:lpstr>
      <vt:lpstr>From the Medical Imaging Student Handbook</vt:lpstr>
      <vt:lpstr>From the Medical Imaging Student Handbook</vt:lpstr>
      <vt:lpstr>Program Personnel</vt:lpstr>
      <vt:lpstr>Important reference sites</vt:lpstr>
      <vt:lpstr>Important reference sites</vt:lpstr>
      <vt:lpstr>Important reference sites</vt:lpstr>
      <vt:lpstr>Important reference sites</vt:lpstr>
      <vt:lpstr>Important reference sites</vt:lpstr>
      <vt:lpstr>Important reference sites</vt:lpstr>
      <vt:lpstr>Important reference 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Imaging  Information Session 2021</dc:title>
  <dc:creator>Jeffrey Rowe</dc:creator>
  <cp:lastModifiedBy>Kelly Fannin</cp:lastModifiedBy>
  <cp:revision>3</cp:revision>
  <dcterms:created xsi:type="dcterms:W3CDTF">2020-10-08T15:46:43Z</dcterms:created>
  <dcterms:modified xsi:type="dcterms:W3CDTF">2020-10-28T15:37:28Z</dcterms:modified>
</cp:coreProperties>
</file>