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4"/>
  </p:sldMasterIdLst>
  <p:notesMasterIdLst>
    <p:notesMasterId r:id="rId29"/>
  </p:notesMasterIdLst>
  <p:handoutMasterIdLst>
    <p:handoutMasterId r:id="rId30"/>
  </p:handoutMasterIdLst>
  <p:sldIdLst>
    <p:sldId id="256" r:id="rId5"/>
    <p:sldId id="319" r:id="rId6"/>
    <p:sldId id="313" r:id="rId7"/>
    <p:sldId id="259" r:id="rId8"/>
    <p:sldId id="260" r:id="rId9"/>
    <p:sldId id="283" r:id="rId10"/>
    <p:sldId id="263" r:id="rId11"/>
    <p:sldId id="265" r:id="rId12"/>
    <p:sldId id="307" r:id="rId13"/>
    <p:sldId id="290" r:id="rId14"/>
    <p:sldId id="291" r:id="rId15"/>
    <p:sldId id="286" r:id="rId16"/>
    <p:sldId id="288" r:id="rId17"/>
    <p:sldId id="294" r:id="rId18"/>
    <p:sldId id="321" r:id="rId19"/>
    <p:sldId id="280" r:id="rId20"/>
    <p:sldId id="326" r:id="rId21"/>
    <p:sldId id="298" r:id="rId22"/>
    <p:sldId id="266" r:id="rId23"/>
    <p:sldId id="309" r:id="rId24"/>
    <p:sldId id="310" r:id="rId25"/>
    <p:sldId id="296" r:id="rId26"/>
    <p:sldId id="323" r:id="rId27"/>
    <p:sldId id="257" r:id="rId28"/>
  </p:sldIdLst>
  <p:sldSz cx="9144000" cy="6858000" type="screen4x3"/>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99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86425" autoAdjust="0"/>
  </p:normalViewPr>
  <p:slideViewPr>
    <p:cSldViewPr>
      <p:cViewPr varScale="1">
        <p:scale>
          <a:sx n="114" d="100"/>
          <a:sy n="114" d="100"/>
        </p:scale>
        <p:origin x="1476" y="102"/>
      </p:cViewPr>
      <p:guideLst>
        <p:guide orient="horz" pos="2160"/>
        <p:guide pos="2880"/>
      </p:guideLst>
    </p:cSldViewPr>
  </p:slideViewPr>
  <p:outlineViewPr>
    <p:cViewPr>
      <p:scale>
        <a:sx n="33" d="100"/>
        <a:sy n="33" d="100"/>
      </p:scale>
      <p:origin x="0" y="-15108"/>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8.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0853B-F69B-4AB5-9310-2DF6DEC9183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FFB3FCCE-8A96-498C-8554-A91C329A8F2E}">
      <dgm:prSet custT="1"/>
      <dgm:spPr/>
      <dgm:t>
        <a:bodyPr/>
        <a:lstStyle/>
        <a:p>
          <a:pPr>
            <a:defRPr cap="all"/>
          </a:pPr>
          <a:r>
            <a:rPr lang="en-US" sz="1800" cap="none" dirty="0">
              <a:latin typeface="Calibri" panose="020F0502020204030204" pitchFamily="34" charset="0"/>
              <a:cs typeface="Calibri" panose="020F0502020204030204" pitchFamily="34" charset="0"/>
            </a:rPr>
            <a:t>EKGs, Holter Monitors, Injections</a:t>
          </a:r>
        </a:p>
      </dgm:t>
    </dgm:pt>
    <dgm:pt modelId="{B6E60698-3050-42DB-96AD-F65B34C71101}" type="parTrans" cxnId="{20C7D621-85C2-4C0F-8781-562F05FA1EC9}">
      <dgm:prSet/>
      <dgm:spPr/>
      <dgm:t>
        <a:bodyPr/>
        <a:lstStyle/>
        <a:p>
          <a:endParaRPr lang="en-US" sz="1800" dirty="0">
            <a:latin typeface="Calibri" panose="020F0502020204030204" pitchFamily="34" charset="0"/>
            <a:cs typeface="Calibri" panose="020F0502020204030204" pitchFamily="34" charset="0"/>
          </a:endParaRPr>
        </a:p>
      </dgm:t>
    </dgm:pt>
    <dgm:pt modelId="{A78B9611-8C85-4598-A5BF-136A846A0695}" type="sibTrans" cxnId="{20C7D621-85C2-4C0F-8781-562F05FA1EC9}">
      <dgm:prSet/>
      <dgm:spPr/>
      <dgm:t>
        <a:bodyPr/>
        <a:lstStyle/>
        <a:p>
          <a:endParaRPr lang="en-US" sz="1800" dirty="0">
            <a:latin typeface="Calibri" panose="020F0502020204030204" pitchFamily="34" charset="0"/>
            <a:cs typeface="Calibri" panose="020F0502020204030204" pitchFamily="34" charset="0"/>
          </a:endParaRPr>
        </a:p>
      </dgm:t>
    </dgm:pt>
    <dgm:pt modelId="{B3011FA0-64B7-4203-8425-FB22A4043A38}">
      <dgm:prSet custT="1"/>
      <dgm:spPr/>
      <dgm:t>
        <a:bodyPr/>
        <a:lstStyle/>
        <a:p>
          <a:pPr>
            <a:defRPr cap="all"/>
          </a:pPr>
          <a:r>
            <a:rPr lang="en-US" sz="1800" cap="none" dirty="0">
              <a:latin typeface="Calibri" panose="020F0502020204030204" pitchFamily="34" charset="0"/>
              <a:cs typeface="Calibri" panose="020F0502020204030204" pitchFamily="34" charset="0"/>
            </a:rPr>
            <a:t>Patient Education &amp; Triage</a:t>
          </a:r>
        </a:p>
      </dgm:t>
    </dgm:pt>
    <dgm:pt modelId="{47B0015C-DC0D-4361-828E-0BB6B48DBA69}" type="parTrans" cxnId="{BAE3B9D4-669D-4D7F-823E-BDA130A454EF}">
      <dgm:prSet/>
      <dgm:spPr/>
      <dgm:t>
        <a:bodyPr/>
        <a:lstStyle/>
        <a:p>
          <a:endParaRPr lang="en-US" sz="1800" dirty="0">
            <a:latin typeface="Calibri" panose="020F0502020204030204" pitchFamily="34" charset="0"/>
            <a:cs typeface="Calibri" panose="020F0502020204030204" pitchFamily="34" charset="0"/>
          </a:endParaRPr>
        </a:p>
      </dgm:t>
    </dgm:pt>
    <dgm:pt modelId="{4716541F-D892-44FA-B10D-86434368D854}" type="sibTrans" cxnId="{BAE3B9D4-669D-4D7F-823E-BDA130A454EF}">
      <dgm:prSet/>
      <dgm:spPr/>
      <dgm:t>
        <a:bodyPr/>
        <a:lstStyle/>
        <a:p>
          <a:endParaRPr lang="en-US" sz="1800" dirty="0">
            <a:latin typeface="Calibri" panose="020F0502020204030204" pitchFamily="34" charset="0"/>
            <a:cs typeface="Calibri" panose="020F0502020204030204" pitchFamily="34" charset="0"/>
          </a:endParaRPr>
        </a:p>
      </dgm:t>
    </dgm:pt>
    <dgm:pt modelId="{C063AAD2-7EEC-4E82-B325-B6B8F47D733E}">
      <dgm:prSet custT="1"/>
      <dgm:spPr/>
      <dgm:t>
        <a:bodyPr/>
        <a:lstStyle/>
        <a:p>
          <a:pPr>
            <a:defRPr cap="all"/>
          </a:pPr>
          <a:r>
            <a:rPr lang="en-US" sz="1800" cap="none" dirty="0">
              <a:latin typeface="Calibri" panose="020F0502020204030204" pitchFamily="34" charset="0"/>
              <a:cs typeface="Calibri" panose="020F0502020204030204" pitchFamily="34" charset="0"/>
            </a:rPr>
            <a:t>Pulmonary Function Testing</a:t>
          </a:r>
        </a:p>
      </dgm:t>
    </dgm:pt>
    <dgm:pt modelId="{8FB230CA-7088-41EF-83A1-ECDA88F4D377}" type="parTrans" cxnId="{75B7D12A-37E9-4879-A677-3749A044A771}">
      <dgm:prSet/>
      <dgm:spPr/>
      <dgm:t>
        <a:bodyPr/>
        <a:lstStyle/>
        <a:p>
          <a:endParaRPr lang="en-US" sz="1800" dirty="0">
            <a:latin typeface="Calibri" panose="020F0502020204030204" pitchFamily="34" charset="0"/>
            <a:cs typeface="Calibri" panose="020F0502020204030204" pitchFamily="34" charset="0"/>
          </a:endParaRPr>
        </a:p>
      </dgm:t>
    </dgm:pt>
    <dgm:pt modelId="{AD2190AC-344E-46C7-A4B7-DEB9CB8ACF0A}" type="sibTrans" cxnId="{75B7D12A-37E9-4879-A677-3749A044A771}">
      <dgm:prSet/>
      <dgm:spPr/>
      <dgm:t>
        <a:bodyPr/>
        <a:lstStyle/>
        <a:p>
          <a:endParaRPr lang="en-US" sz="1800" dirty="0">
            <a:latin typeface="Calibri" panose="020F0502020204030204" pitchFamily="34" charset="0"/>
            <a:cs typeface="Calibri" panose="020F0502020204030204" pitchFamily="34" charset="0"/>
          </a:endParaRPr>
        </a:p>
      </dgm:t>
    </dgm:pt>
    <dgm:pt modelId="{93AD6B54-55CF-470D-8950-87E7901DAB5E}">
      <dgm:prSet custT="1"/>
      <dgm:spPr/>
      <dgm:t>
        <a:bodyPr/>
        <a:lstStyle/>
        <a:p>
          <a:pPr>
            <a:defRPr cap="all"/>
          </a:pPr>
          <a:r>
            <a:rPr lang="en-US" sz="1800" cap="none" dirty="0">
              <a:latin typeface="Calibri" panose="020F0502020204030204" pitchFamily="34" charset="0"/>
              <a:cs typeface="Calibri" panose="020F0502020204030204" pitchFamily="34" charset="0"/>
            </a:rPr>
            <a:t>Vital Signs, Height and Weight</a:t>
          </a:r>
        </a:p>
      </dgm:t>
    </dgm:pt>
    <dgm:pt modelId="{6195A0C4-BF92-460D-BC2A-8E0235E36FE9}" type="parTrans" cxnId="{33B5556A-EB5C-4C67-8D81-F3C7A3384D26}">
      <dgm:prSet/>
      <dgm:spPr/>
      <dgm:t>
        <a:bodyPr/>
        <a:lstStyle/>
        <a:p>
          <a:endParaRPr lang="en-US" sz="1800" dirty="0">
            <a:latin typeface="Calibri" panose="020F0502020204030204" pitchFamily="34" charset="0"/>
            <a:cs typeface="Calibri" panose="020F0502020204030204" pitchFamily="34" charset="0"/>
          </a:endParaRPr>
        </a:p>
      </dgm:t>
    </dgm:pt>
    <dgm:pt modelId="{7C9ED77E-3C26-486A-8364-B2DDB6BC492D}" type="sibTrans" cxnId="{33B5556A-EB5C-4C67-8D81-F3C7A3384D26}">
      <dgm:prSet/>
      <dgm:spPr/>
      <dgm:t>
        <a:bodyPr/>
        <a:lstStyle/>
        <a:p>
          <a:endParaRPr lang="en-US" sz="1800" dirty="0">
            <a:latin typeface="Calibri" panose="020F0502020204030204" pitchFamily="34" charset="0"/>
            <a:cs typeface="Calibri" panose="020F0502020204030204" pitchFamily="34" charset="0"/>
          </a:endParaRPr>
        </a:p>
      </dgm:t>
    </dgm:pt>
    <dgm:pt modelId="{31756203-D5C9-4DCF-BC8A-7DB26F11142F}">
      <dgm:prSet custT="1"/>
      <dgm:spPr/>
      <dgm:t>
        <a:bodyPr/>
        <a:lstStyle/>
        <a:p>
          <a:pPr>
            <a:defRPr cap="all"/>
          </a:pPr>
          <a:r>
            <a:rPr lang="en-US" sz="1800" cap="none" dirty="0">
              <a:latin typeface="Calibri" panose="020F0502020204030204" pitchFamily="34" charset="0"/>
              <a:cs typeface="Calibri" panose="020F0502020204030204" pitchFamily="34" charset="0"/>
            </a:rPr>
            <a:t>Assisting with Pap &amp; Pelvic Examinations</a:t>
          </a:r>
        </a:p>
      </dgm:t>
    </dgm:pt>
    <dgm:pt modelId="{FD75521C-F716-4EF2-BAD9-1E6720AE4A57}" type="parTrans" cxnId="{0325AB4B-9123-4410-8FF9-F862B7A6DCA2}">
      <dgm:prSet/>
      <dgm:spPr/>
      <dgm:t>
        <a:bodyPr/>
        <a:lstStyle/>
        <a:p>
          <a:endParaRPr lang="en-US" sz="1800" dirty="0">
            <a:latin typeface="Calibri" panose="020F0502020204030204" pitchFamily="34" charset="0"/>
            <a:cs typeface="Calibri" panose="020F0502020204030204" pitchFamily="34" charset="0"/>
          </a:endParaRPr>
        </a:p>
      </dgm:t>
    </dgm:pt>
    <dgm:pt modelId="{8DA8CCBE-CF28-41D1-A100-5D46623868DC}" type="sibTrans" cxnId="{0325AB4B-9123-4410-8FF9-F862B7A6DCA2}">
      <dgm:prSet/>
      <dgm:spPr/>
      <dgm:t>
        <a:bodyPr/>
        <a:lstStyle/>
        <a:p>
          <a:endParaRPr lang="en-US" sz="1800" dirty="0">
            <a:latin typeface="Calibri" panose="020F0502020204030204" pitchFamily="34" charset="0"/>
            <a:cs typeface="Calibri" panose="020F0502020204030204" pitchFamily="34" charset="0"/>
          </a:endParaRPr>
        </a:p>
      </dgm:t>
    </dgm:pt>
    <dgm:pt modelId="{90E82F4D-376B-4F36-833E-31BAD81A38AB}">
      <dgm:prSet custT="1"/>
      <dgm:spPr/>
      <dgm:t>
        <a:bodyPr/>
        <a:lstStyle/>
        <a:p>
          <a:pPr>
            <a:defRPr cap="all"/>
          </a:pPr>
          <a:r>
            <a:rPr lang="en-US" sz="1800" cap="none" dirty="0">
              <a:latin typeface="Calibri" panose="020F0502020204030204" pitchFamily="34" charset="0"/>
              <a:cs typeface="Calibri" panose="020F0502020204030204" pitchFamily="34" charset="0"/>
            </a:rPr>
            <a:t>Assisting with Sigmoidoscopy</a:t>
          </a:r>
        </a:p>
      </dgm:t>
    </dgm:pt>
    <dgm:pt modelId="{6442CD35-BCB9-4242-AC81-21145F2AC037}" type="parTrans" cxnId="{18A6D578-DDAC-41A1-B0B1-08D2B8444B0E}">
      <dgm:prSet/>
      <dgm:spPr/>
      <dgm:t>
        <a:bodyPr/>
        <a:lstStyle/>
        <a:p>
          <a:endParaRPr lang="en-US" sz="1800" dirty="0">
            <a:latin typeface="Calibri" panose="020F0502020204030204" pitchFamily="34" charset="0"/>
            <a:cs typeface="Calibri" panose="020F0502020204030204" pitchFamily="34" charset="0"/>
          </a:endParaRPr>
        </a:p>
      </dgm:t>
    </dgm:pt>
    <dgm:pt modelId="{8DEB1934-DD98-4405-BD5B-A65878DCFBBD}" type="sibTrans" cxnId="{18A6D578-DDAC-41A1-B0B1-08D2B8444B0E}">
      <dgm:prSet/>
      <dgm:spPr/>
      <dgm:t>
        <a:bodyPr/>
        <a:lstStyle/>
        <a:p>
          <a:endParaRPr lang="en-US" sz="1800" dirty="0">
            <a:latin typeface="Calibri" panose="020F0502020204030204" pitchFamily="34" charset="0"/>
            <a:cs typeface="Calibri" panose="020F0502020204030204" pitchFamily="34" charset="0"/>
          </a:endParaRPr>
        </a:p>
      </dgm:t>
    </dgm:pt>
    <dgm:pt modelId="{E56AB87D-E993-409D-9625-F40F1FC3FEFC}">
      <dgm:prSet custT="1"/>
      <dgm:spPr/>
      <dgm:t>
        <a:bodyPr/>
        <a:lstStyle/>
        <a:p>
          <a:pPr>
            <a:defRPr cap="all"/>
          </a:pPr>
          <a:r>
            <a:rPr lang="en-US" sz="1800" cap="none" dirty="0">
              <a:latin typeface="Calibri" panose="020F0502020204030204" pitchFamily="34" charset="0"/>
              <a:cs typeface="Calibri" panose="020F0502020204030204" pitchFamily="34" charset="0"/>
            </a:rPr>
            <a:t>Phlebotomy</a:t>
          </a:r>
        </a:p>
      </dgm:t>
    </dgm:pt>
    <dgm:pt modelId="{0557E1C3-3584-4C54-AA77-576B92ABDA73}" type="parTrans" cxnId="{72E08F9B-70F5-4CAA-8558-056B50639598}">
      <dgm:prSet/>
      <dgm:spPr/>
      <dgm:t>
        <a:bodyPr/>
        <a:lstStyle/>
        <a:p>
          <a:endParaRPr lang="en-US" sz="1800">
            <a:latin typeface="Calibri" panose="020F0502020204030204" pitchFamily="34" charset="0"/>
            <a:cs typeface="Calibri" panose="020F0502020204030204" pitchFamily="34" charset="0"/>
          </a:endParaRPr>
        </a:p>
      </dgm:t>
    </dgm:pt>
    <dgm:pt modelId="{6E576D66-2432-4F47-8FE4-1DC9CB059D0B}" type="sibTrans" cxnId="{72E08F9B-70F5-4CAA-8558-056B50639598}">
      <dgm:prSet/>
      <dgm:spPr/>
      <dgm:t>
        <a:bodyPr/>
        <a:lstStyle/>
        <a:p>
          <a:endParaRPr lang="en-US" sz="1800">
            <a:latin typeface="Calibri" panose="020F0502020204030204" pitchFamily="34" charset="0"/>
            <a:cs typeface="Calibri" panose="020F0502020204030204" pitchFamily="34" charset="0"/>
          </a:endParaRPr>
        </a:p>
      </dgm:t>
    </dgm:pt>
    <dgm:pt modelId="{3782929B-34E9-44F7-A7AE-6908B19EC849}">
      <dgm:prSet custT="1"/>
      <dgm:spPr/>
      <dgm:t>
        <a:bodyPr/>
        <a:lstStyle/>
        <a:p>
          <a:pPr>
            <a:defRPr cap="all"/>
          </a:pPr>
          <a:r>
            <a:rPr lang="en-US" sz="1800" cap="none" dirty="0">
              <a:latin typeface="Calibri" panose="020F0502020204030204" pitchFamily="34" charset="0"/>
              <a:cs typeface="Calibri" panose="020F0502020204030204" pitchFamily="34" charset="0"/>
            </a:rPr>
            <a:t>Medication Reconciliations </a:t>
          </a:r>
        </a:p>
      </dgm:t>
    </dgm:pt>
    <dgm:pt modelId="{8E67AE67-0524-4ED2-B4A3-43D76FD087FE}" type="parTrans" cxnId="{3DF607F8-02FA-4FC3-8E71-C26FBB7A2BB0}">
      <dgm:prSet/>
      <dgm:spPr/>
      <dgm:t>
        <a:bodyPr/>
        <a:lstStyle/>
        <a:p>
          <a:endParaRPr lang="en-US" sz="1800">
            <a:latin typeface="Calibri" panose="020F0502020204030204" pitchFamily="34" charset="0"/>
            <a:cs typeface="Calibri" panose="020F0502020204030204" pitchFamily="34" charset="0"/>
          </a:endParaRPr>
        </a:p>
      </dgm:t>
    </dgm:pt>
    <dgm:pt modelId="{708E0D3E-51CF-40D5-9003-6B30784BBB93}" type="sibTrans" cxnId="{3DF607F8-02FA-4FC3-8E71-C26FBB7A2BB0}">
      <dgm:prSet/>
      <dgm:spPr/>
      <dgm:t>
        <a:bodyPr/>
        <a:lstStyle/>
        <a:p>
          <a:endParaRPr lang="en-US" sz="1800">
            <a:latin typeface="Calibri" panose="020F0502020204030204" pitchFamily="34" charset="0"/>
            <a:cs typeface="Calibri" panose="020F0502020204030204" pitchFamily="34" charset="0"/>
          </a:endParaRPr>
        </a:p>
      </dgm:t>
    </dgm:pt>
    <dgm:pt modelId="{A684AE81-047B-4F68-9A23-4F7E7068F985}">
      <dgm:prSet custT="1"/>
      <dgm:spPr/>
      <dgm:t>
        <a:bodyPr/>
        <a:lstStyle/>
        <a:p>
          <a:r>
            <a:rPr lang="en-US" sz="1800" cap="none" dirty="0">
              <a:latin typeface="Calibri" panose="020F0502020204030204" pitchFamily="34" charset="0"/>
              <a:cs typeface="Calibri" panose="020F0502020204030204" pitchFamily="34" charset="0"/>
            </a:rPr>
            <a:t>Assisting with Minor Surgeries</a:t>
          </a:r>
        </a:p>
      </dgm:t>
    </dgm:pt>
    <dgm:pt modelId="{0566EB53-60F6-42B5-84EF-4D0EED03DA6A}" type="parTrans" cxnId="{B390106B-CAA2-4CB0-9224-06761009BBC1}">
      <dgm:prSet/>
      <dgm:spPr/>
      <dgm:t>
        <a:bodyPr/>
        <a:lstStyle/>
        <a:p>
          <a:endParaRPr lang="en-US" sz="1800"/>
        </a:p>
      </dgm:t>
    </dgm:pt>
    <dgm:pt modelId="{4B560C19-23B1-49BC-9780-D81030077953}" type="sibTrans" cxnId="{B390106B-CAA2-4CB0-9224-06761009BBC1}">
      <dgm:prSet/>
      <dgm:spPr/>
      <dgm:t>
        <a:bodyPr/>
        <a:lstStyle/>
        <a:p>
          <a:endParaRPr lang="en-US" sz="1800"/>
        </a:p>
      </dgm:t>
    </dgm:pt>
    <dgm:pt modelId="{E37656BB-C2B8-462D-86DA-D08C64A43A32}">
      <dgm:prSet custT="1"/>
      <dgm:spPr/>
      <dgm:t>
        <a:bodyPr/>
        <a:lstStyle/>
        <a:p>
          <a:pPr>
            <a:defRPr cap="all"/>
          </a:pPr>
          <a:r>
            <a:rPr lang="en-US" sz="1800" cap="none" dirty="0">
              <a:latin typeface="Calibri" panose="020F0502020204030204" pitchFamily="34" charset="0"/>
              <a:cs typeface="Calibri" panose="020F0502020204030204" pitchFamily="34" charset="0"/>
            </a:rPr>
            <a:t>CLIA-Waived Lab Tests</a:t>
          </a:r>
        </a:p>
      </dgm:t>
    </dgm:pt>
    <dgm:pt modelId="{612E4481-F690-4DC0-8076-751C64C0C546}" type="parTrans" cxnId="{A0B944EF-4AF1-4D02-A62B-D7460A71C3B1}">
      <dgm:prSet/>
      <dgm:spPr/>
      <dgm:t>
        <a:bodyPr/>
        <a:lstStyle/>
        <a:p>
          <a:endParaRPr lang="en-US" sz="1800"/>
        </a:p>
      </dgm:t>
    </dgm:pt>
    <dgm:pt modelId="{43941C8F-FCC1-43EE-BFF5-BC61478F58ED}" type="sibTrans" cxnId="{A0B944EF-4AF1-4D02-A62B-D7460A71C3B1}">
      <dgm:prSet/>
      <dgm:spPr/>
      <dgm:t>
        <a:bodyPr/>
        <a:lstStyle/>
        <a:p>
          <a:endParaRPr lang="en-US" sz="1800"/>
        </a:p>
      </dgm:t>
    </dgm:pt>
    <dgm:pt modelId="{D5396FC6-3C52-4CDB-A270-7C05BD4D3916}">
      <dgm:prSet custT="1"/>
      <dgm:spPr/>
      <dgm:t>
        <a:bodyPr/>
        <a:lstStyle/>
        <a:p>
          <a:pPr>
            <a:defRPr cap="all"/>
          </a:pPr>
          <a:r>
            <a:rPr lang="en-US" sz="1800" cap="none">
              <a:latin typeface="Calibri" panose="020F0502020204030204" pitchFamily="34" charset="0"/>
              <a:cs typeface="Calibri" panose="020F0502020204030204" pitchFamily="34" charset="0"/>
            </a:rPr>
            <a:t>Scheduling Outpatient Testing</a:t>
          </a:r>
          <a:endParaRPr lang="en-US" sz="1800" cap="none" dirty="0">
            <a:latin typeface="Calibri" panose="020F0502020204030204" pitchFamily="34" charset="0"/>
            <a:cs typeface="Calibri" panose="020F0502020204030204" pitchFamily="34" charset="0"/>
          </a:endParaRPr>
        </a:p>
      </dgm:t>
    </dgm:pt>
    <dgm:pt modelId="{259497A6-FCA9-468F-B782-159AA0B98CC1}" type="parTrans" cxnId="{BD939BDE-0503-420C-9118-AFDB659D4D0F}">
      <dgm:prSet/>
      <dgm:spPr/>
      <dgm:t>
        <a:bodyPr/>
        <a:lstStyle/>
        <a:p>
          <a:endParaRPr lang="en-US" sz="1800"/>
        </a:p>
      </dgm:t>
    </dgm:pt>
    <dgm:pt modelId="{8D1E0E10-7689-472E-897E-99174F097AC9}" type="sibTrans" cxnId="{BD939BDE-0503-420C-9118-AFDB659D4D0F}">
      <dgm:prSet/>
      <dgm:spPr/>
      <dgm:t>
        <a:bodyPr/>
        <a:lstStyle/>
        <a:p>
          <a:endParaRPr lang="en-US" sz="1800"/>
        </a:p>
      </dgm:t>
    </dgm:pt>
    <dgm:pt modelId="{661451FA-40AB-47B1-9CCC-5CECC0ACD7E5}">
      <dgm:prSet custT="1"/>
      <dgm:spPr/>
      <dgm:t>
        <a:bodyPr/>
        <a:lstStyle/>
        <a:p>
          <a:pPr>
            <a:defRPr cap="all"/>
          </a:pPr>
          <a:r>
            <a:rPr lang="en-US" sz="1800" cap="none" dirty="0">
              <a:latin typeface="Calibri" panose="020F0502020204030204" pitchFamily="34" charset="0"/>
              <a:cs typeface="Calibri" panose="020F0502020204030204" pitchFamily="34" charset="0"/>
            </a:rPr>
            <a:t>Vision &amp; Hearing Screenings</a:t>
          </a:r>
        </a:p>
      </dgm:t>
    </dgm:pt>
    <dgm:pt modelId="{75C5476B-5D89-42F8-894F-68E6639800B7}" type="parTrans" cxnId="{336D590F-65CE-4EE1-900A-DAE3ED5C1927}">
      <dgm:prSet/>
      <dgm:spPr/>
      <dgm:t>
        <a:bodyPr/>
        <a:lstStyle/>
        <a:p>
          <a:endParaRPr lang="en-US" sz="1800"/>
        </a:p>
      </dgm:t>
    </dgm:pt>
    <dgm:pt modelId="{4F416C1C-F616-4361-9134-EDC0184065D7}" type="sibTrans" cxnId="{336D590F-65CE-4EE1-900A-DAE3ED5C1927}">
      <dgm:prSet/>
      <dgm:spPr/>
      <dgm:t>
        <a:bodyPr/>
        <a:lstStyle/>
        <a:p>
          <a:endParaRPr lang="en-US" sz="1800"/>
        </a:p>
      </dgm:t>
    </dgm:pt>
    <dgm:pt modelId="{B1C2F18B-1D06-48B8-B9C6-AE51E84F268F}">
      <dgm:prSet custT="1"/>
      <dgm:spPr/>
      <dgm:t>
        <a:bodyPr/>
        <a:lstStyle/>
        <a:p>
          <a:r>
            <a:rPr lang="en-US" sz="1800" cap="none">
              <a:latin typeface="Calibri" panose="020F0502020204030204" pitchFamily="34" charset="0"/>
              <a:cs typeface="Calibri" panose="020F0502020204030204" pitchFamily="34" charset="0"/>
            </a:rPr>
            <a:t>Wound </a:t>
          </a:r>
          <a:r>
            <a:rPr lang="en-US" sz="1800" cap="none" dirty="0">
              <a:latin typeface="Calibri" panose="020F0502020204030204" pitchFamily="34" charset="0"/>
              <a:cs typeface="Calibri" panose="020F0502020204030204" pitchFamily="34" charset="0"/>
            </a:rPr>
            <a:t>Care &amp; Suture Removal</a:t>
          </a:r>
        </a:p>
      </dgm:t>
    </dgm:pt>
    <dgm:pt modelId="{CA235F8B-9B35-4100-BEC9-49B27565531A}" type="parTrans" cxnId="{8C8D75FA-1B10-4C8E-B32D-EE9F016572E7}">
      <dgm:prSet/>
      <dgm:spPr/>
      <dgm:t>
        <a:bodyPr/>
        <a:lstStyle/>
        <a:p>
          <a:endParaRPr lang="en-US"/>
        </a:p>
      </dgm:t>
    </dgm:pt>
    <dgm:pt modelId="{60DF295B-9356-406D-A513-8E01D711AEE7}" type="sibTrans" cxnId="{8C8D75FA-1B10-4C8E-B32D-EE9F016572E7}">
      <dgm:prSet/>
      <dgm:spPr/>
      <dgm:t>
        <a:bodyPr/>
        <a:lstStyle/>
        <a:p>
          <a:endParaRPr lang="en-US"/>
        </a:p>
      </dgm:t>
    </dgm:pt>
    <dgm:pt modelId="{7199ACC5-399D-4B9C-86AC-678401A83ED2}" type="pres">
      <dgm:prSet presAssocID="{B320853B-F69B-4AB5-9310-2DF6DEC91835}" presName="vert0" presStyleCnt="0">
        <dgm:presLayoutVars>
          <dgm:dir/>
          <dgm:animOne val="branch"/>
          <dgm:animLvl val="lvl"/>
        </dgm:presLayoutVars>
      </dgm:prSet>
      <dgm:spPr/>
    </dgm:pt>
    <dgm:pt modelId="{F877A41B-05FA-4450-A220-73C2790A6D84}" type="pres">
      <dgm:prSet presAssocID="{FFB3FCCE-8A96-498C-8554-A91C329A8F2E}" presName="thickLine" presStyleLbl="alignNode1" presStyleIdx="0" presStyleCnt="13"/>
      <dgm:spPr/>
    </dgm:pt>
    <dgm:pt modelId="{3CF2359F-2418-4D2F-9984-4E251B9E0E60}" type="pres">
      <dgm:prSet presAssocID="{FFB3FCCE-8A96-498C-8554-A91C329A8F2E}" presName="horz1" presStyleCnt="0"/>
      <dgm:spPr/>
    </dgm:pt>
    <dgm:pt modelId="{27DE8EE8-13EC-4D19-8B38-FBEB51460D28}" type="pres">
      <dgm:prSet presAssocID="{FFB3FCCE-8A96-498C-8554-A91C329A8F2E}" presName="tx1" presStyleLbl="revTx" presStyleIdx="0" presStyleCnt="13"/>
      <dgm:spPr/>
    </dgm:pt>
    <dgm:pt modelId="{05B8D13D-AB49-4B6C-BF2B-97450A1443E3}" type="pres">
      <dgm:prSet presAssocID="{FFB3FCCE-8A96-498C-8554-A91C329A8F2E}" presName="vert1" presStyleCnt="0"/>
      <dgm:spPr/>
    </dgm:pt>
    <dgm:pt modelId="{807F8AE9-37B9-448F-9D2B-B6E42F476E9A}" type="pres">
      <dgm:prSet presAssocID="{E56AB87D-E993-409D-9625-F40F1FC3FEFC}" presName="thickLine" presStyleLbl="alignNode1" presStyleIdx="1" presStyleCnt="13"/>
      <dgm:spPr/>
    </dgm:pt>
    <dgm:pt modelId="{2842BA8B-322A-4673-A6ED-6DC5B97265C1}" type="pres">
      <dgm:prSet presAssocID="{E56AB87D-E993-409D-9625-F40F1FC3FEFC}" presName="horz1" presStyleCnt="0"/>
      <dgm:spPr/>
    </dgm:pt>
    <dgm:pt modelId="{208DBE74-D3F8-4497-A94C-5595578454D9}" type="pres">
      <dgm:prSet presAssocID="{E56AB87D-E993-409D-9625-F40F1FC3FEFC}" presName="tx1" presStyleLbl="revTx" presStyleIdx="1" presStyleCnt="13"/>
      <dgm:spPr/>
    </dgm:pt>
    <dgm:pt modelId="{3BDA5644-75A6-4A09-BF8B-B8B38DB036F3}" type="pres">
      <dgm:prSet presAssocID="{E56AB87D-E993-409D-9625-F40F1FC3FEFC}" presName="vert1" presStyleCnt="0"/>
      <dgm:spPr/>
    </dgm:pt>
    <dgm:pt modelId="{16BE8D12-42C1-4A7A-92BF-CFA52D45F598}" type="pres">
      <dgm:prSet presAssocID="{E37656BB-C2B8-462D-86DA-D08C64A43A32}" presName="thickLine" presStyleLbl="alignNode1" presStyleIdx="2" presStyleCnt="13"/>
      <dgm:spPr/>
    </dgm:pt>
    <dgm:pt modelId="{76E9CA95-681F-4259-8040-CF80183C2380}" type="pres">
      <dgm:prSet presAssocID="{E37656BB-C2B8-462D-86DA-D08C64A43A32}" presName="horz1" presStyleCnt="0"/>
      <dgm:spPr/>
    </dgm:pt>
    <dgm:pt modelId="{4190824E-9DBA-4834-B61B-B0488F1EF8D7}" type="pres">
      <dgm:prSet presAssocID="{E37656BB-C2B8-462D-86DA-D08C64A43A32}" presName="tx1" presStyleLbl="revTx" presStyleIdx="2" presStyleCnt="13"/>
      <dgm:spPr/>
    </dgm:pt>
    <dgm:pt modelId="{EB6BF098-DE9B-4EBE-84C3-38700F80A450}" type="pres">
      <dgm:prSet presAssocID="{E37656BB-C2B8-462D-86DA-D08C64A43A32}" presName="vert1" presStyleCnt="0"/>
      <dgm:spPr/>
    </dgm:pt>
    <dgm:pt modelId="{3FE5E1C0-3390-48E1-9059-318754D0C800}" type="pres">
      <dgm:prSet presAssocID="{B3011FA0-64B7-4203-8425-FB22A4043A38}" presName="thickLine" presStyleLbl="alignNode1" presStyleIdx="3" presStyleCnt="13"/>
      <dgm:spPr/>
    </dgm:pt>
    <dgm:pt modelId="{09F81C97-47EC-4A67-97ED-A05E16F249FB}" type="pres">
      <dgm:prSet presAssocID="{B3011FA0-64B7-4203-8425-FB22A4043A38}" presName="horz1" presStyleCnt="0"/>
      <dgm:spPr/>
    </dgm:pt>
    <dgm:pt modelId="{BD7D9092-20BF-437F-BFE0-3D6B38BBEFA0}" type="pres">
      <dgm:prSet presAssocID="{B3011FA0-64B7-4203-8425-FB22A4043A38}" presName="tx1" presStyleLbl="revTx" presStyleIdx="3" presStyleCnt="13"/>
      <dgm:spPr/>
    </dgm:pt>
    <dgm:pt modelId="{B23A9D22-94B5-46F0-BC8C-459F61950A8C}" type="pres">
      <dgm:prSet presAssocID="{B3011FA0-64B7-4203-8425-FB22A4043A38}" presName="vert1" presStyleCnt="0"/>
      <dgm:spPr/>
    </dgm:pt>
    <dgm:pt modelId="{70A9D168-03B7-4BC8-B592-309974C948B3}" type="pres">
      <dgm:prSet presAssocID="{C063AAD2-7EEC-4E82-B325-B6B8F47D733E}" presName="thickLine" presStyleLbl="alignNode1" presStyleIdx="4" presStyleCnt="13"/>
      <dgm:spPr/>
    </dgm:pt>
    <dgm:pt modelId="{D4F0E221-8D62-4576-9970-DC86BDF08FE3}" type="pres">
      <dgm:prSet presAssocID="{C063AAD2-7EEC-4E82-B325-B6B8F47D733E}" presName="horz1" presStyleCnt="0"/>
      <dgm:spPr/>
    </dgm:pt>
    <dgm:pt modelId="{226861E9-06E8-4183-B1EE-533AC901AEBD}" type="pres">
      <dgm:prSet presAssocID="{C063AAD2-7EEC-4E82-B325-B6B8F47D733E}" presName="tx1" presStyleLbl="revTx" presStyleIdx="4" presStyleCnt="13"/>
      <dgm:spPr/>
    </dgm:pt>
    <dgm:pt modelId="{16E2F744-CA32-4814-99EC-645AE2D2A625}" type="pres">
      <dgm:prSet presAssocID="{C063AAD2-7EEC-4E82-B325-B6B8F47D733E}" presName="vert1" presStyleCnt="0"/>
      <dgm:spPr/>
    </dgm:pt>
    <dgm:pt modelId="{106F38E1-7BC9-469C-931D-FF4199DE1D02}" type="pres">
      <dgm:prSet presAssocID="{D5396FC6-3C52-4CDB-A270-7C05BD4D3916}" presName="thickLine" presStyleLbl="alignNode1" presStyleIdx="5" presStyleCnt="13"/>
      <dgm:spPr/>
    </dgm:pt>
    <dgm:pt modelId="{BCD4236C-A8D4-4BAC-BA64-7E6B270DE227}" type="pres">
      <dgm:prSet presAssocID="{D5396FC6-3C52-4CDB-A270-7C05BD4D3916}" presName="horz1" presStyleCnt="0"/>
      <dgm:spPr/>
    </dgm:pt>
    <dgm:pt modelId="{46605566-5D61-47E3-A132-83B199334D53}" type="pres">
      <dgm:prSet presAssocID="{D5396FC6-3C52-4CDB-A270-7C05BD4D3916}" presName="tx1" presStyleLbl="revTx" presStyleIdx="5" presStyleCnt="13"/>
      <dgm:spPr/>
    </dgm:pt>
    <dgm:pt modelId="{B91ED9E1-078D-4CF3-8188-738D2CB27178}" type="pres">
      <dgm:prSet presAssocID="{D5396FC6-3C52-4CDB-A270-7C05BD4D3916}" presName="vert1" presStyleCnt="0"/>
      <dgm:spPr/>
    </dgm:pt>
    <dgm:pt modelId="{8E855B64-935F-4251-8FB4-CA6AF3DAE771}" type="pres">
      <dgm:prSet presAssocID="{A684AE81-047B-4F68-9A23-4F7E7068F985}" presName="thickLine" presStyleLbl="alignNode1" presStyleIdx="6" presStyleCnt="13"/>
      <dgm:spPr/>
    </dgm:pt>
    <dgm:pt modelId="{FE874F7A-4F9F-47E8-BC5F-3A62C41E309D}" type="pres">
      <dgm:prSet presAssocID="{A684AE81-047B-4F68-9A23-4F7E7068F985}" presName="horz1" presStyleCnt="0"/>
      <dgm:spPr/>
    </dgm:pt>
    <dgm:pt modelId="{CF02C784-1EBC-4A00-95C0-65D240B33B8F}" type="pres">
      <dgm:prSet presAssocID="{A684AE81-047B-4F68-9A23-4F7E7068F985}" presName="tx1" presStyleLbl="revTx" presStyleIdx="6" presStyleCnt="13"/>
      <dgm:spPr/>
    </dgm:pt>
    <dgm:pt modelId="{F3E6A474-98C9-4A99-9FF4-4301E64C3DA2}" type="pres">
      <dgm:prSet presAssocID="{A684AE81-047B-4F68-9A23-4F7E7068F985}" presName="vert1" presStyleCnt="0"/>
      <dgm:spPr/>
    </dgm:pt>
    <dgm:pt modelId="{EDF4B854-2839-440F-8774-21B6598F256E}" type="pres">
      <dgm:prSet presAssocID="{B1C2F18B-1D06-48B8-B9C6-AE51E84F268F}" presName="thickLine" presStyleLbl="alignNode1" presStyleIdx="7" presStyleCnt="13"/>
      <dgm:spPr/>
    </dgm:pt>
    <dgm:pt modelId="{C4C3B578-9134-4C88-9EBC-C8FE84E35595}" type="pres">
      <dgm:prSet presAssocID="{B1C2F18B-1D06-48B8-B9C6-AE51E84F268F}" presName="horz1" presStyleCnt="0"/>
      <dgm:spPr/>
    </dgm:pt>
    <dgm:pt modelId="{A66310FF-F367-4C0F-A844-815AD93433CF}" type="pres">
      <dgm:prSet presAssocID="{B1C2F18B-1D06-48B8-B9C6-AE51E84F268F}" presName="tx1" presStyleLbl="revTx" presStyleIdx="7" presStyleCnt="13"/>
      <dgm:spPr/>
    </dgm:pt>
    <dgm:pt modelId="{C2C6A718-AD9C-4859-9DDA-605771577250}" type="pres">
      <dgm:prSet presAssocID="{B1C2F18B-1D06-48B8-B9C6-AE51E84F268F}" presName="vert1" presStyleCnt="0"/>
      <dgm:spPr/>
    </dgm:pt>
    <dgm:pt modelId="{A3DBCFC6-0F49-43B8-8349-3597E9DD0CE0}" type="pres">
      <dgm:prSet presAssocID="{93AD6B54-55CF-470D-8950-87E7901DAB5E}" presName="thickLine" presStyleLbl="alignNode1" presStyleIdx="8" presStyleCnt="13"/>
      <dgm:spPr/>
    </dgm:pt>
    <dgm:pt modelId="{5C8748C2-6537-4378-A189-165C438BB8E1}" type="pres">
      <dgm:prSet presAssocID="{93AD6B54-55CF-470D-8950-87E7901DAB5E}" presName="horz1" presStyleCnt="0"/>
      <dgm:spPr/>
    </dgm:pt>
    <dgm:pt modelId="{81F532FF-CDE5-4FF9-AF6E-2831C9B09666}" type="pres">
      <dgm:prSet presAssocID="{93AD6B54-55CF-470D-8950-87E7901DAB5E}" presName="tx1" presStyleLbl="revTx" presStyleIdx="8" presStyleCnt="13"/>
      <dgm:spPr/>
    </dgm:pt>
    <dgm:pt modelId="{959E9D19-4CEE-42E6-BF1E-4A8F8F6678DD}" type="pres">
      <dgm:prSet presAssocID="{93AD6B54-55CF-470D-8950-87E7901DAB5E}" presName="vert1" presStyleCnt="0"/>
      <dgm:spPr/>
    </dgm:pt>
    <dgm:pt modelId="{15B28E61-2F07-4BC6-9DEE-43C2D5BAD590}" type="pres">
      <dgm:prSet presAssocID="{661451FA-40AB-47B1-9CCC-5CECC0ACD7E5}" presName="thickLine" presStyleLbl="alignNode1" presStyleIdx="9" presStyleCnt="13"/>
      <dgm:spPr/>
    </dgm:pt>
    <dgm:pt modelId="{4ACFF84D-B86E-4798-891A-257697806E60}" type="pres">
      <dgm:prSet presAssocID="{661451FA-40AB-47B1-9CCC-5CECC0ACD7E5}" presName="horz1" presStyleCnt="0"/>
      <dgm:spPr/>
    </dgm:pt>
    <dgm:pt modelId="{A112A594-F1A4-4A12-A781-989387E56436}" type="pres">
      <dgm:prSet presAssocID="{661451FA-40AB-47B1-9CCC-5CECC0ACD7E5}" presName="tx1" presStyleLbl="revTx" presStyleIdx="9" presStyleCnt="13"/>
      <dgm:spPr/>
    </dgm:pt>
    <dgm:pt modelId="{B0B7A8A3-2BEB-418B-A224-7143564A04B9}" type="pres">
      <dgm:prSet presAssocID="{661451FA-40AB-47B1-9CCC-5CECC0ACD7E5}" presName="vert1" presStyleCnt="0"/>
      <dgm:spPr/>
    </dgm:pt>
    <dgm:pt modelId="{031969FC-4526-4134-9FE0-9D2BE671F3B2}" type="pres">
      <dgm:prSet presAssocID="{3782929B-34E9-44F7-A7AE-6908B19EC849}" presName="thickLine" presStyleLbl="alignNode1" presStyleIdx="10" presStyleCnt="13"/>
      <dgm:spPr/>
    </dgm:pt>
    <dgm:pt modelId="{0E1167C9-44BB-490A-B8CE-598B6679024E}" type="pres">
      <dgm:prSet presAssocID="{3782929B-34E9-44F7-A7AE-6908B19EC849}" presName="horz1" presStyleCnt="0"/>
      <dgm:spPr/>
    </dgm:pt>
    <dgm:pt modelId="{0B2F38CC-8CCD-4B67-9CC2-60C3A85657F6}" type="pres">
      <dgm:prSet presAssocID="{3782929B-34E9-44F7-A7AE-6908B19EC849}" presName="tx1" presStyleLbl="revTx" presStyleIdx="10" presStyleCnt="13"/>
      <dgm:spPr/>
    </dgm:pt>
    <dgm:pt modelId="{976493FD-74F4-4210-BA9D-27E6A00D68CF}" type="pres">
      <dgm:prSet presAssocID="{3782929B-34E9-44F7-A7AE-6908B19EC849}" presName="vert1" presStyleCnt="0"/>
      <dgm:spPr/>
    </dgm:pt>
    <dgm:pt modelId="{8FC1D8C9-25EE-403A-9595-4B9AB65D0EFD}" type="pres">
      <dgm:prSet presAssocID="{31756203-D5C9-4DCF-BC8A-7DB26F11142F}" presName="thickLine" presStyleLbl="alignNode1" presStyleIdx="11" presStyleCnt="13"/>
      <dgm:spPr/>
    </dgm:pt>
    <dgm:pt modelId="{A78D6542-A25A-4943-AD54-9108A0A836C5}" type="pres">
      <dgm:prSet presAssocID="{31756203-D5C9-4DCF-BC8A-7DB26F11142F}" presName="horz1" presStyleCnt="0"/>
      <dgm:spPr/>
    </dgm:pt>
    <dgm:pt modelId="{E2AA4727-D62D-4E28-AA95-70F998C01BA0}" type="pres">
      <dgm:prSet presAssocID="{31756203-D5C9-4DCF-BC8A-7DB26F11142F}" presName="tx1" presStyleLbl="revTx" presStyleIdx="11" presStyleCnt="13"/>
      <dgm:spPr/>
    </dgm:pt>
    <dgm:pt modelId="{F7D8A900-506C-469A-911E-97D63DF5038A}" type="pres">
      <dgm:prSet presAssocID="{31756203-D5C9-4DCF-BC8A-7DB26F11142F}" presName="vert1" presStyleCnt="0"/>
      <dgm:spPr/>
    </dgm:pt>
    <dgm:pt modelId="{352BB6D8-CE10-46F9-AB30-9379A298CC79}" type="pres">
      <dgm:prSet presAssocID="{90E82F4D-376B-4F36-833E-31BAD81A38AB}" presName="thickLine" presStyleLbl="alignNode1" presStyleIdx="12" presStyleCnt="13"/>
      <dgm:spPr/>
    </dgm:pt>
    <dgm:pt modelId="{C04499A1-A432-4777-93DF-50D7D3B8AF88}" type="pres">
      <dgm:prSet presAssocID="{90E82F4D-376B-4F36-833E-31BAD81A38AB}" presName="horz1" presStyleCnt="0"/>
      <dgm:spPr/>
    </dgm:pt>
    <dgm:pt modelId="{24595BD2-DF8F-4BE2-8A6A-1F439EDD8768}" type="pres">
      <dgm:prSet presAssocID="{90E82F4D-376B-4F36-833E-31BAD81A38AB}" presName="tx1" presStyleLbl="revTx" presStyleIdx="12" presStyleCnt="13"/>
      <dgm:spPr/>
    </dgm:pt>
    <dgm:pt modelId="{AB389F86-003B-478B-8C0E-70F6AD4AB135}" type="pres">
      <dgm:prSet presAssocID="{90E82F4D-376B-4F36-833E-31BAD81A38AB}" presName="vert1" presStyleCnt="0"/>
      <dgm:spPr/>
    </dgm:pt>
  </dgm:ptLst>
  <dgm:cxnLst>
    <dgm:cxn modelId="{FC18BC05-440C-4E85-B865-59879BF97E16}" type="presOf" srcId="{D5396FC6-3C52-4CDB-A270-7C05BD4D3916}" destId="{46605566-5D61-47E3-A132-83B199334D53}" srcOrd="0" destOrd="0" presId="urn:microsoft.com/office/officeart/2008/layout/LinedList"/>
    <dgm:cxn modelId="{336D590F-65CE-4EE1-900A-DAE3ED5C1927}" srcId="{B320853B-F69B-4AB5-9310-2DF6DEC91835}" destId="{661451FA-40AB-47B1-9CCC-5CECC0ACD7E5}" srcOrd="9" destOrd="0" parTransId="{75C5476B-5D89-42F8-894F-68E6639800B7}" sibTransId="{4F416C1C-F616-4361-9134-EDC0184065D7}"/>
    <dgm:cxn modelId="{20C7D621-85C2-4C0F-8781-562F05FA1EC9}" srcId="{B320853B-F69B-4AB5-9310-2DF6DEC91835}" destId="{FFB3FCCE-8A96-498C-8554-A91C329A8F2E}" srcOrd="0" destOrd="0" parTransId="{B6E60698-3050-42DB-96AD-F65B34C71101}" sibTransId="{A78B9611-8C85-4598-A5BF-136A846A0695}"/>
    <dgm:cxn modelId="{59DB1825-6BA7-4CA6-9200-6D4B8BE4B2CE}" type="presOf" srcId="{E37656BB-C2B8-462D-86DA-D08C64A43A32}" destId="{4190824E-9DBA-4834-B61B-B0488F1EF8D7}" srcOrd="0" destOrd="0" presId="urn:microsoft.com/office/officeart/2008/layout/LinedList"/>
    <dgm:cxn modelId="{75B7D12A-37E9-4879-A677-3749A044A771}" srcId="{B320853B-F69B-4AB5-9310-2DF6DEC91835}" destId="{C063AAD2-7EEC-4E82-B325-B6B8F47D733E}" srcOrd="4" destOrd="0" parTransId="{8FB230CA-7088-41EF-83A1-ECDA88F4D377}" sibTransId="{AD2190AC-344E-46C7-A4B7-DEB9CB8ACF0A}"/>
    <dgm:cxn modelId="{AD547C36-1BCA-4D7C-90D7-645F042BA011}" type="presOf" srcId="{3782929B-34E9-44F7-A7AE-6908B19EC849}" destId="{0B2F38CC-8CCD-4B67-9CC2-60C3A85657F6}" srcOrd="0" destOrd="0" presId="urn:microsoft.com/office/officeart/2008/layout/LinedList"/>
    <dgm:cxn modelId="{33B5556A-EB5C-4C67-8D81-F3C7A3384D26}" srcId="{B320853B-F69B-4AB5-9310-2DF6DEC91835}" destId="{93AD6B54-55CF-470D-8950-87E7901DAB5E}" srcOrd="8" destOrd="0" parTransId="{6195A0C4-BF92-460D-BC2A-8E0235E36FE9}" sibTransId="{7C9ED77E-3C26-486A-8364-B2DDB6BC492D}"/>
    <dgm:cxn modelId="{9CD6C16A-AB70-4D8D-88FD-8F3FADAABC59}" type="presOf" srcId="{FFB3FCCE-8A96-498C-8554-A91C329A8F2E}" destId="{27DE8EE8-13EC-4D19-8B38-FBEB51460D28}" srcOrd="0" destOrd="0" presId="urn:microsoft.com/office/officeart/2008/layout/LinedList"/>
    <dgm:cxn modelId="{B390106B-CAA2-4CB0-9224-06761009BBC1}" srcId="{B320853B-F69B-4AB5-9310-2DF6DEC91835}" destId="{A684AE81-047B-4F68-9A23-4F7E7068F985}" srcOrd="6" destOrd="0" parTransId="{0566EB53-60F6-42B5-84EF-4D0EED03DA6A}" sibTransId="{4B560C19-23B1-49BC-9780-D81030077953}"/>
    <dgm:cxn modelId="{0325AB4B-9123-4410-8FF9-F862B7A6DCA2}" srcId="{B320853B-F69B-4AB5-9310-2DF6DEC91835}" destId="{31756203-D5C9-4DCF-BC8A-7DB26F11142F}" srcOrd="11" destOrd="0" parTransId="{FD75521C-F716-4EF2-BAD9-1E6720AE4A57}" sibTransId="{8DA8CCBE-CF28-41D1-A100-5D46623868DC}"/>
    <dgm:cxn modelId="{AA187573-2C79-45C5-AABA-CC7576F8F78F}" type="presOf" srcId="{B1C2F18B-1D06-48B8-B9C6-AE51E84F268F}" destId="{A66310FF-F367-4C0F-A844-815AD93433CF}" srcOrd="0" destOrd="0" presId="urn:microsoft.com/office/officeart/2008/layout/LinedList"/>
    <dgm:cxn modelId="{8C44B355-68BF-4828-A8A9-24B7CA71B807}" type="presOf" srcId="{C063AAD2-7EEC-4E82-B325-B6B8F47D733E}" destId="{226861E9-06E8-4183-B1EE-533AC901AEBD}" srcOrd="0" destOrd="0" presId="urn:microsoft.com/office/officeart/2008/layout/LinedList"/>
    <dgm:cxn modelId="{18A6D578-DDAC-41A1-B0B1-08D2B8444B0E}" srcId="{B320853B-F69B-4AB5-9310-2DF6DEC91835}" destId="{90E82F4D-376B-4F36-833E-31BAD81A38AB}" srcOrd="12" destOrd="0" parTransId="{6442CD35-BCB9-4242-AC81-21145F2AC037}" sibTransId="{8DEB1934-DD98-4405-BD5B-A65878DCFBBD}"/>
    <dgm:cxn modelId="{4E178D99-384A-407B-A645-8B348EAD47F1}" type="presOf" srcId="{661451FA-40AB-47B1-9CCC-5CECC0ACD7E5}" destId="{A112A594-F1A4-4A12-A781-989387E56436}" srcOrd="0" destOrd="0" presId="urn:microsoft.com/office/officeart/2008/layout/LinedList"/>
    <dgm:cxn modelId="{72E08F9B-70F5-4CAA-8558-056B50639598}" srcId="{B320853B-F69B-4AB5-9310-2DF6DEC91835}" destId="{E56AB87D-E993-409D-9625-F40F1FC3FEFC}" srcOrd="1" destOrd="0" parTransId="{0557E1C3-3584-4C54-AA77-576B92ABDA73}" sibTransId="{6E576D66-2432-4F47-8FE4-1DC9CB059D0B}"/>
    <dgm:cxn modelId="{9707A3A7-E637-4873-9A0D-3A12B87D3684}" type="presOf" srcId="{90E82F4D-376B-4F36-833E-31BAD81A38AB}" destId="{24595BD2-DF8F-4BE2-8A6A-1F439EDD8768}" srcOrd="0" destOrd="0" presId="urn:microsoft.com/office/officeart/2008/layout/LinedList"/>
    <dgm:cxn modelId="{AB7B8BAE-8DB8-43F0-8290-CEC2EA2AD6EE}" type="presOf" srcId="{B3011FA0-64B7-4203-8425-FB22A4043A38}" destId="{BD7D9092-20BF-437F-BFE0-3D6B38BBEFA0}" srcOrd="0" destOrd="0" presId="urn:microsoft.com/office/officeart/2008/layout/LinedList"/>
    <dgm:cxn modelId="{9316ADC7-617F-4828-9C8D-7957ACFB69DA}" type="presOf" srcId="{B320853B-F69B-4AB5-9310-2DF6DEC91835}" destId="{7199ACC5-399D-4B9C-86AC-678401A83ED2}" srcOrd="0" destOrd="0" presId="urn:microsoft.com/office/officeart/2008/layout/LinedList"/>
    <dgm:cxn modelId="{2895AAD3-ED6B-444A-84AA-FAE41D4E9863}" type="presOf" srcId="{E56AB87D-E993-409D-9625-F40F1FC3FEFC}" destId="{208DBE74-D3F8-4497-A94C-5595578454D9}" srcOrd="0" destOrd="0" presId="urn:microsoft.com/office/officeart/2008/layout/LinedList"/>
    <dgm:cxn modelId="{BAE3B9D4-669D-4D7F-823E-BDA130A454EF}" srcId="{B320853B-F69B-4AB5-9310-2DF6DEC91835}" destId="{B3011FA0-64B7-4203-8425-FB22A4043A38}" srcOrd="3" destOrd="0" parTransId="{47B0015C-DC0D-4361-828E-0BB6B48DBA69}" sibTransId="{4716541F-D892-44FA-B10D-86434368D854}"/>
    <dgm:cxn modelId="{BD939BDE-0503-420C-9118-AFDB659D4D0F}" srcId="{B320853B-F69B-4AB5-9310-2DF6DEC91835}" destId="{D5396FC6-3C52-4CDB-A270-7C05BD4D3916}" srcOrd="5" destOrd="0" parTransId="{259497A6-FCA9-468F-B782-159AA0B98CC1}" sibTransId="{8D1E0E10-7689-472E-897E-99174F097AC9}"/>
    <dgm:cxn modelId="{48C23DE3-9275-4CF2-B5BA-6A13DD839ACE}" type="presOf" srcId="{93AD6B54-55CF-470D-8950-87E7901DAB5E}" destId="{81F532FF-CDE5-4FF9-AF6E-2831C9B09666}" srcOrd="0" destOrd="0" presId="urn:microsoft.com/office/officeart/2008/layout/LinedList"/>
    <dgm:cxn modelId="{6FCF5AE6-0240-4A0F-9C12-97B80794DE6C}" type="presOf" srcId="{31756203-D5C9-4DCF-BC8A-7DB26F11142F}" destId="{E2AA4727-D62D-4E28-AA95-70F998C01BA0}" srcOrd="0" destOrd="0" presId="urn:microsoft.com/office/officeart/2008/layout/LinedList"/>
    <dgm:cxn modelId="{FBFF98E6-1A72-46FF-92D6-C21DDA45AB75}" type="presOf" srcId="{A684AE81-047B-4F68-9A23-4F7E7068F985}" destId="{CF02C784-1EBC-4A00-95C0-65D240B33B8F}" srcOrd="0" destOrd="0" presId="urn:microsoft.com/office/officeart/2008/layout/LinedList"/>
    <dgm:cxn modelId="{A0B944EF-4AF1-4D02-A62B-D7460A71C3B1}" srcId="{B320853B-F69B-4AB5-9310-2DF6DEC91835}" destId="{E37656BB-C2B8-462D-86DA-D08C64A43A32}" srcOrd="2" destOrd="0" parTransId="{612E4481-F690-4DC0-8076-751C64C0C546}" sibTransId="{43941C8F-FCC1-43EE-BFF5-BC61478F58ED}"/>
    <dgm:cxn modelId="{3DF607F8-02FA-4FC3-8E71-C26FBB7A2BB0}" srcId="{B320853B-F69B-4AB5-9310-2DF6DEC91835}" destId="{3782929B-34E9-44F7-A7AE-6908B19EC849}" srcOrd="10" destOrd="0" parTransId="{8E67AE67-0524-4ED2-B4A3-43D76FD087FE}" sibTransId="{708E0D3E-51CF-40D5-9003-6B30784BBB93}"/>
    <dgm:cxn modelId="{8C8D75FA-1B10-4C8E-B32D-EE9F016572E7}" srcId="{B320853B-F69B-4AB5-9310-2DF6DEC91835}" destId="{B1C2F18B-1D06-48B8-B9C6-AE51E84F268F}" srcOrd="7" destOrd="0" parTransId="{CA235F8B-9B35-4100-BEC9-49B27565531A}" sibTransId="{60DF295B-9356-406D-A513-8E01D711AEE7}"/>
    <dgm:cxn modelId="{8C1329C5-FFA4-4050-9387-FEC7222696FB}" type="presParOf" srcId="{7199ACC5-399D-4B9C-86AC-678401A83ED2}" destId="{F877A41B-05FA-4450-A220-73C2790A6D84}" srcOrd="0" destOrd="0" presId="urn:microsoft.com/office/officeart/2008/layout/LinedList"/>
    <dgm:cxn modelId="{E7A8B51E-4C5D-4863-9719-24F653837490}" type="presParOf" srcId="{7199ACC5-399D-4B9C-86AC-678401A83ED2}" destId="{3CF2359F-2418-4D2F-9984-4E251B9E0E60}" srcOrd="1" destOrd="0" presId="urn:microsoft.com/office/officeart/2008/layout/LinedList"/>
    <dgm:cxn modelId="{6A23F001-393E-4185-9B6E-8A747F7722FE}" type="presParOf" srcId="{3CF2359F-2418-4D2F-9984-4E251B9E0E60}" destId="{27DE8EE8-13EC-4D19-8B38-FBEB51460D28}" srcOrd="0" destOrd="0" presId="urn:microsoft.com/office/officeart/2008/layout/LinedList"/>
    <dgm:cxn modelId="{97B56651-5C96-42D0-961D-28146442F0C4}" type="presParOf" srcId="{3CF2359F-2418-4D2F-9984-4E251B9E0E60}" destId="{05B8D13D-AB49-4B6C-BF2B-97450A1443E3}" srcOrd="1" destOrd="0" presId="urn:microsoft.com/office/officeart/2008/layout/LinedList"/>
    <dgm:cxn modelId="{389D0CDB-869D-44AA-8A40-13EB06F61C78}" type="presParOf" srcId="{7199ACC5-399D-4B9C-86AC-678401A83ED2}" destId="{807F8AE9-37B9-448F-9D2B-B6E42F476E9A}" srcOrd="2" destOrd="0" presId="urn:microsoft.com/office/officeart/2008/layout/LinedList"/>
    <dgm:cxn modelId="{C8B0DCFF-347D-4123-87FB-25123FE561C6}" type="presParOf" srcId="{7199ACC5-399D-4B9C-86AC-678401A83ED2}" destId="{2842BA8B-322A-4673-A6ED-6DC5B97265C1}" srcOrd="3" destOrd="0" presId="urn:microsoft.com/office/officeart/2008/layout/LinedList"/>
    <dgm:cxn modelId="{AA665DD0-A8FE-46AD-BE61-9AFFF0E73806}" type="presParOf" srcId="{2842BA8B-322A-4673-A6ED-6DC5B97265C1}" destId="{208DBE74-D3F8-4497-A94C-5595578454D9}" srcOrd="0" destOrd="0" presId="urn:microsoft.com/office/officeart/2008/layout/LinedList"/>
    <dgm:cxn modelId="{DEEA6AF2-B909-4BE8-A3EE-82CBA6AB623D}" type="presParOf" srcId="{2842BA8B-322A-4673-A6ED-6DC5B97265C1}" destId="{3BDA5644-75A6-4A09-BF8B-B8B38DB036F3}" srcOrd="1" destOrd="0" presId="urn:microsoft.com/office/officeart/2008/layout/LinedList"/>
    <dgm:cxn modelId="{5012352D-5833-44A0-9148-5D5BE53C8D69}" type="presParOf" srcId="{7199ACC5-399D-4B9C-86AC-678401A83ED2}" destId="{16BE8D12-42C1-4A7A-92BF-CFA52D45F598}" srcOrd="4" destOrd="0" presId="urn:microsoft.com/office/officeart/2008/layout/LinedList"/>
    <dgm:cxn modelId="{A7D497AF-21C5-453B-9953-CAE675512334}" type="presParOf" srcId="{7199ACC5-399D-4B9C-86AC-678401A83ED2}" destId="{76E9CA95-681F-4259-8040-CF80183C2380}" srcOrd="5" destOrd="0" presId="urn:microsoft.com/office/officeart/2008/layout/LinedList"/>
    <dgm:cxn modelId="{7C7F5829-E7BF-4EC5-9FDF-891B295B619B}" type="presParOf" srcId="{76E9CA95-681F-4259-8040-CF80183C2380}" destId="{4190824E-9DBA-4834-B61B-B0488F1EF8D7}" srcOrd="0" destOrd="0" presId="urn:microsoft.com/office/officeart/2008/layout/LinedList"/>
    <dgm:cxn modelId="{417A24AD-67AC-427D-96FD-ADDBB24B2F21}" type="presParOf" srcId="{76E9CA95-681F-4259-8040-CF80183C2380}" destId="{EB6BF098-DE9B-4EBE-84C3-38700F80A450}" srcOrd="1" destOrd="0" presId="urn:microsoft.com/office/officeart/2008/layout/LinedList"/>
    <dgm:cxn modelId="{8054733B-E728-461D-9516-2C20997CE61C}" type="presParOf" srcId="{7199ACC5-399D-4B9C-86AC-678401A83ED2}" destId="{3FE5E1C0-3390-48E1-9059-318754D0C800}" srcOrd="6" destOrd="0" presId="urn:microsoft.com/office/officeart/2008/layout/LinedList"/>
    <dgm:cxn modelId="{9002101D-30A2-4E47-920B-7BFAE0FFDED2}" type="presParOf" srcId="{7199ACC5-399D-4B9C-86AC-678401A83ED2}" destId="{09F81C97-47EC-4A67-97ED-A05E16F249FB}" srcOrd="7" destOrd="0" presId="urn:microsoft.com/office/officeart/2008/layout/LinedList"/>
    <dgm:cxn modelId="{4879A08F-D146-4CDD-8674-0728EBE6CFE2}" type="presParOf" srcId="{09F81C97-47EC-4A67-97ED-A05E16F249FB}" destId="{BD7D9092-20BF-437F-BFE0-3D6B38BBEFA0}" srcOrd="0" destOrd="0" presId="urn:microsoft.com/office/officeart/2008/layout/LinedList"/>
    <dgm:cxn modelId="{DB1A0046-87EA-4964-8826-A658772CEEE0}" type="presParOf" srcId="{09F81C97-47EC-4A67-97ED-A05E16F249FB}" destId="{B23A9D22-94B5-46F0-BC8C-459F61950A8C}" srcOrd="1" destOrd="0" presId="urn:microsoft.com/office/officeart/2008/layout/LinedList"/>
    <dgm:cxn modelId="{78144E4A-15D2-4B05-B10E-3BB23B456BAF}" type="presParOf" srcId="{7199ACC5-399D-4B9C-86AC-678401A83ED2}" destId="{70A9D168-03B7-4BC8-B592-309974C948B3}" srcOrd="8" destOrd="0" presId="urn:microsoft.com/office/officeart/2008/layout/LinedList"/>
    <dgm:cxn modelId="{30684716-6778-4781-B6E6-46F8C1D4308A}" type="presParOf" srcId="{7199ACC5-399D-4B9C-86AC-678401A83ED2}" destId="{D4F0E221-8D62-4576-9970-DC86BDF08FE3}" srcOrd="9" destOrd="0" presId="urn:microsoft.com/office/officeart/2008/layout/LinedList"/>
    <dgm:cxn modelId="{A7290CEB-6C16-4ECB-85D5-50D91A8CEBE5}" type="presParOf" srcId="{D4F0E221-8D62-4576-9970-DC86BDF08FE3}" destId="{226861E9-06E8-4183-B1EE-533AC901AEBD}" srcOrd="0" destOrd="0" presId="urn:microsoft.com/office/officeart/2008/layout/LinedList"/>
    <dgm:cxn modelId="{27799A27-BB37-4480-B003-2FE68D958CE3}" type="presParOf" srcId="{D4F0E221-8D62-4576-9970-DC86BDF08FE3}" destId="{16E2F744-CA32-4814-99EC-645AE2D2A625}" srcOrd="1" destOrd="0" presId="urn:microsoft.com/office/officeart/2008/layout/LinedList"/>
    <dgm:cxn modelId="{AA6CA70C-10F9-4394-9D60-6309F3B3E6AF}" type="presParOf" srcId="{7199ACC5-399D-4B9C-86AC-678401A83ED2}" destId="{106F38E1-7BC9-469C-931D-FF4199DE1D02}" srcOrd="10" destOrd="0" presId="urn:microsoft.com/office/officeart/2008/layout/LinedList"/>
    <dgm:cxn modelId="{C591EB08-EF0A-4A45-9AC1-4EF0241DD6E7}" type="presParOf" srcId="{7199ACC5-399D-4B9C-86AC-678401A83ED2}" destId="{BCD4236C-A8D4-4BAC-BA64-7E6B270DE227}" srcOrd="11" destOrd="0" presId="urn:microsoft.com/office/officeart/2008/layout/LinedList"/>
    <dgm:cxn modelId="{62FF06CD-D7B0-4C68-A31B-3F20F573EC44}" type="presParOf" srcId="{BCD4236C-A8D4-4BAC-BA64-7E6B270DE227}" destId="{46605566-5D61-47E3-A132-83B199334D53}" srcOrd="0" destOrd="0" presId="urn:microsoft.com/office/officeart/2008/layout/LinedList"/>
    <dgm:cxn modelId="{E7845DE7-0DEF-461D-8366-2BE5D2ADF72A}" type="presParOf" srcId="{BCD4236C-A8D4-4BAC-BA64-7E6B270DE227}" destId="{B91ED9E1-078D-4CF3-8188-738D2CB27178}" srcOrd="1" destOrd="0" presId="urn:microsoft.com/office/officeart/2008/layout/LinedList"/>
    <dgm:cxn modelId="{BB02B2A8-1922-4A15-8958-FCFD9D4C542C}" type="presParOf" srcId="{7199ACC5-399D-4B9C-86AC-678401A83ED2}" destId="{8E855B64-935F-4251-8FB4-CA6AF3DAE771}" srcOrd="12" destOrd="0" presId="urn:microsoft.com/office/officeart/2008/layout/LinedList"/>
    <dgm:cxn modelId="{027313CE-5A35-49C8-8CBB-3A3C7344256E}" type="presParOf" srcId="{7199ACC5-399D-4B9C-86AC-678401A83ED2}" destId="{FE874F7A-4F9F-47E8-BC5F-3A62C41E309D}" srcOrd="13" destOrd="0" presId="urn:microsoft.com/office/officeart/2008/layout/LinedList"/>
    <dgm:cxn modelId="{9B74A884-DDE9-425E-97BF-2CDC69B5309B}" type="presParOf" srcId="{FE874F7A-4F9F-47E8-BC5F-3A62C41E309D}" destId="{CF02C784-1EBC-4A00-95C0-65D240B33B8F}" srcOrd="0" destOrd="0" presId="urn:microsoft.com/office/officeart/2008/layout/LinedList"/>
    <dgm:cxn modelId="{C522491A-3186-4D38-81AC-6318CCD3146A}" type="presParOf" srcId="{FE874F7A-4F9F-47E8-BC5F-3A62C41E309D}" destId="{F3E6A474-98C9-4A99-9FF4-4301E64C3DA2}" srcOrd="1" destOrd="0" presId="urn:microsoft.com/office/officeart/2008/layout/LinedList"/>
    <dgm:cxn modelId="{08C9A34D-A526-484A-BAE0-00B1C4EAD9A9}" type="presParOf" srcId="{7199ACC5-399D-4B9C-86AC-678401A83ED2}" destId="{EDF4B854-2839-440F-8774-21B6598F256E}" srcOrd="14" destOrd="0" presId="urn:microsoft.com/office/officeart/2008/layout/LinedList"/>
    <dgm:cxn modelId="{9AD775CC-7332-4576-AB52-240E0BC67543}" type="presParOf" srcId="{7199ACC5-399D-4B9C-86AC-678401A83ED2}" destId="{C4C3B578-9134-4C88-9EBC-C8FE84E35595}" srcOrd="15" destOrd="0" presId="urn:microsoft.com/office/officeart/2008/layout/LinedList"/>
    <dgm:cxn modelId="{4ADD0CFD-6606-4435-86AE-7C9235094666}" type="presParOf" srcId="{C4C3B578-9134-4C88-9EBC-C8FE84E35595}" destId="{A66310FF-F367-4C0F-A844-815AD93433CF}" srcOrd="0" destOrd="0" presId="urn:microsoft.com/office/officeart/2008/layout/LinedList"/>
    <dgm:cxn modelId="{EECF73C7-35BD-4C51-B41F-D950DDCAB28C}" type="presParOf" srcId="{C4C3B578-9134-4C88-9EBC-C8FE84E35595}" destId="{C2C6A718-AD9C-4859-9DDA-605771577250}" srcOrd="1" destOrd="0" presId="urn:microsoft.com/office/officeart/2008/layout/LinedList"/>
    <dgm:cxn modelId="{30F287E9-6EB3-4901-8096-D27F4113F5C8}" type="presParOf" srcId="{7199ACC5-399D-4B9C-86AC-678401A83ED2}" destId="{A3DBCFC6-0F49-43B8-8349-3597E9DD0CE0}" srcOrd="16" destOrd="0" presId="urn:microsoft.com/office/officeart/2008/layout/LinedList"/>
    <dgm:cxn modelId="{4AF0C0FA-128C-45AB-BA64-2A9BC1BAB8CD}" type="presParOf" srcId="{7199ACC5-399D-4B9C-86AC-678401A83ED2}" destId="{5C8748C2-6537-4378-A189-165C438BB8E1}" srcOrd="17" destOrd="0" presId="urn:microsoft.com/office/officeart/2008/layout/LinedList"/>
    <dgm:cxn modelId="{C1FFFB13-278C-40B8-87B8-7EBFC614FDE0}" type="presParOf" srcId="{5C8748C2-6537-4378-A189-165C438BB8E1}" destId="{81F532FF-CDE5-4FF9-AF6E-2831C9B09666}" srcOrd="0" destOrd="0" presId="urn:microsoft.com/office/officeart/2008/layout/LinedList"/>
    <dgm:cxn modelId="{4ABBB08F-2586-4E97-913D-E8E1B901793A}" type="presParOf" srcId="{5C8748C2-6537-4378-A189-165C438BB8E1}" destId="{959E9D19-4CEE-42E6-BF1E-4A8F8F6678DD}" srcOrd="1" destOrd="0" presId="urn:microsoft.com/office/officeart/2008/layout/LinedList"/>
    <dgm:cxn modelId="{1DD2285D-F7C5-421B-82DC-92FEC6DC3EFD}" type="presParOf" srcId="{7199ACC5-399D-4B9C-86AC-678401A83ED2}" destId="{15B28E61-2F07-4BC6-9DEE-43C2D5BAD590}" srcOrd="18" destOrd="0" presId="urn:microsoft.com/office/officeart/2008/layout/LinedList"/>
    <dgm:cxn modelId="{E256A55F-E8E3-41E9-B715-A8BED996AC38}" type="presParOf" srcId="{7199ACC5-399D-4B9C-86AC-678401A83ED2}" destId="{4ACFF84D-B86E-4798-891A-257697806E60}" srcOrd="19" destOrd="0" presId="urn:microsoft.com/office/officeart/2008/layout/LinedList"/>
    <dgm:cxn modelId="{1D94D772-2DC9-4F0D-890A-9DF637032CD4}" type="presParOf" srcId="{4ACFF84D-B86E-4798-891A-257697806E60}" destId="{A112A594-F1A4-4A12-A781-989387E56436}" srcOrd="0" destOrd="0" presId="urn:microsoft.com/office/officeart/2008/layout/LinedList"/>
    <dgm:cxn modelId="{3BE09B7C-6A79-434A-88B6-25B7747502FB}" type="presParOf" srcId="{4ACFF84D-B86E-4798-891A-257697806E60}" destId="{B0B7A8A3-2BEB-418B-A224-7143564A04B9}" srcOrd="1" destOrd="0" presId="urn:microsoft.com/office/officeart/2008/layout/LinedList"/>
    <dgm:cxn modelId="{707378DA-2850-49EC-BB72-4FE7F722CA68}" type="presParOf" srcId="{7199ACC5-399D-4B9C-86AC-678401A83ED2}" destId="{031969FC-4526-4134-9FE0-9D2BE671F3B2}" srcOrd="20" destOrd="0" presId="urn:microsoft.com/office/officeart/2008/layout/LinedList"/>
    <dgm:cxn modelId="{6693D87F-0961-4077-B233-993227BAEF21}" type="presParOf" srcId="{7199ACC5-399D-4B9C-86AC-678401A83ED2}" destId="{0E1167C9-44BB-490A-B8CE-598B6679024E}" srcOrd="21" destOrd="0" presId="urn:microsoft.com/office/officeart/2008/layout/LinedList"/>
    <dgm:cxn modelId="{64B775EB-53D1-48B3-8E79-EC66493DD3BD}" type="presParOf" srcId="{0E1167C9-44BB-490A-B8CE-598B6679024E}" destId="{0B2F38CC-8CCD-4B67-9CC2-60C3A85657F6}" srcOrd="0" destOrd="0" presId="urn:microsoft.com/office/officeart/2008/layout/LinedList"/>
    <dgm:cxn modelId="{D4BE8986-E106-4E97-A92E-1D0B48DF417B}" type="presParOf" srcId="{0E1167C9-44BB-490A-B8CE-598B6679024E}" destId="{976493FD-74F4-4210-BA9D-27E6A00D68CF}" srcOrd="1" destOrd="0" presId="urn:microsoft.com/office/officeart/2008/layout/LinedList"/>
    <dgm:cxn modelId="{EDD842F1-334F-4E09-AE28-FE2980325E6B}" type="presParOf" srcId="{7199ACC5-399D-4B9C-86AC-678401A83ED2}" destId="{8FC1D8C9-25EE-403A-9595-4B9AB65D0EFD}" srcOrd="22" destOrd="0" presId="urn:microsoft.com/office/officeart/2008/layout/LinedList"/>
    <dgm:cxn modelId="{21E0E716-EA54-4390-92F9-70BE18795D24}" type="presParOf" srcId="{7199ACC5-399D-4B9C-86AC-678401A83ED2}" destId="{A78D6542-A25A-4943-AD54-9108A0A836C5}" srcOrd="23" destOrd="0" presId="urn:microsoft.com/office/officeart/2008/layout/LinedList"/>
    <dgm:cxn modelId="{295B6498-576E-45E7-8CA5-92476B9BBA25}" type="presParOf" srcId="{A78D6542-A25A-4943-AD54-9108A0A836C5}" destId="{E2AA4727-D62D-4E28-AA95-70F998C01BA0}" srcOrd="0" destOrd="0" presId="urn:microsoft.com/office/officeart/2008/layout/LinedList"/>
    <dgm:cxn modelId="{9E2A76B1-C9F4-4439-9F41-9E4B2E5E69E1}" type="presParOf" srcId="{A78D6542-A25A-4943-AD54-9108A0A836C5}" destId="{F7D8A900-506C-469A-911E-97D63DF5038A}" srcOrd="1" destOrd="0" presId="urn:microsoft.com/office/officeart/2008/layout/LinedList"/>
    <dgm:cxn modelId="{647847B8-A287-468C-BBA4-E7AE5D094652}" type="presParOf" srcId="{7199ACC5-399D-4B9C-86AC-678401A83ED2}" destId="{352BB6D8-CE10-46F9-AB30-9379A298CC79}" srcOrd="24" destOrd="0" presId="urn:microsoft.com/office/officeart/2008/layout/LinedList"/>
    <dgm:cxn modelId="{2C114A02-4FAB-4A80-91B6-96180EBD5AC7}" type="presParOf" srcId="{7199ACC5-399D-4B9C-86AC-678401A83ED2}" destId="{C04499A1-A432-4777-93DF-50D7D3B8AF88}" srcOrd="25" destOrd="0" presId="urn:microsoft.com/office/officeart/2008/layout/LinedList"/>
    <dgm:cxn modelId="{FE6D1FE9-AAC5-4476-AD50-C08EFB4AE2BA}" type="presParOf" srcId="{C04499A1-A432-4777-93DF-50D7D3B8AF88}" destId="{24595BD2-DF8F-4BE2-8A6A-1F439EDD8768}" srcOrd="0" destOrd="0" presId="urn:microsoft.com/office/officeart/2008/layout/LinedList"/>
    <dgm:cxn modelId="{98BA7FB4-CF05-45FE-8060-4916F7BCB042}" type="presParOf" srcId="{C04499A1-A432-4777-93DF-50D7D3B8AF88}" destId="{AB389F86-003B-478B-8C0E-70F6AD4AB1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2ED6B-C64C-4DFF-B25F-C4DCDEEE05A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4F9B7CB-FF7D-4B86-B28A-CB0B07C9CC30}">
      <dgm:prSet/>
      <dgm:spPr/>
      <dgm:t>
        <a:bodyPr/>
        <a:lstStyle/>
        <a:p>
          <a:r>
            <a:rPr lang="en-US" b="0" dirty="0">
              <a:effectLst/>
              <a:latin typeface="Calibri" panose="020F0502020204030204" pitchFamily="34" charset="0"/>
              <a:cs typeface="Calibri" panose="020F0502020204030204" pitchFamily="34" charset="0"/>
            </a:rPr>
            <a:t>Maintaining Medical Records</a:t>
          </a:r>
        </a:p>
      </dgm:t>
    </dgm:pt>
    <dgm:pt modelId="{E1503E6E-D103-42A4-A05F-3546168B39BF}" type="parTrans" cxnId="{AFCD5324-AD39-4D27-836C-67B12F56C84D}">
      <dgm:prSet/>
      <dgm:spPr/>
      <dgm:t>
        <a:bodyPr/>
        <a:lstStyle/>
        <a:p>
          <a:endParaRPr lang="en-US" b="0" dirty="0">
            <a:effectLst/>
            <a:latin typeface="Calibri" panose="020F0502020204030204" pitchFamily="34" charset="0"/>
            <a:cs typeface="Calibri" panose="020F0502020204030204" pitchFamily="34" charset="0"/>
          </a:endParaRPr>
        </a:p>
      </dgm:t>
    </dgm:pt>
    <dgm:pt modelId="{CB718219-4FD4-4E31-A194-B84A6C7BA58B}" type="sibTrans" cxnId="{AFCD5324-AD39-4D27-836C-67B12F56C84D}">
      <dgm:prSet/>
      <dgm:spPr/>
      <dgm:t>
        <a:bodyPr/>
        <a:lstStyle/>
        <a:p>
          <a:endParaRPr lang="en-US" b="0" dirty="0">
            <a:effectLst/>
            <a:latin typeface="Calibri" panose="020F0502020204030204" pitchFamily="34" charset="0"/>
            <a:cs typeface="Calibri" panose="020F0502020204030204" pitchFamily="34" charset="0"/>
          </a:endParaRPr>
        </a:p>
      </dgm:t>
    </dgm:pt>
    <dgm:pt modelId="{40A20068-461E-4B3D-8A8B-522288529CAC}">
      <dgm:prSet/>
      <dgm:spPr/>
      <dgm:t>
        <a:bodyPr/>
        <a:lstStyle/>
        <a:p>
          <a:r>
            <a:rPr lang="en-US" b="0" dirty="0">
              <a:effectLst/>
              <a:latin typeface="Calibri" panose="020F0502020204030204" pitchFamily="34" charset="0"/>
              <a:cs typeface="Calibri" panose="020F0502020204030204" pitchFamily="34" charset="0"/>
            </a:rPr>
            <a:t>Bookkeeping</a:t>
          </a:r>
        </a:p>
      </dgm:t>
    </dgm:pt>
    <dgm:pt modelId="{3470A14B-65A3-4FE8-A8CE-FD520EF4CD4A}" type="parTrans" cxnId="{C4781D93-2CC0-4B39-865C-B5C7477FB93A}">
      <dgm:prSet/>
      <dgm:spPr/>
      <dgm:t>
        <a:bodyPr/>
        <a:lstStyle/>
        <a:p>
          <a:endParaRPr lang="en-US" b="0" dirty="0">
            <a:effectLst/>
            <a:latin typeface="Calibri" panose="020F0502020204030204" pitchFamily="34" charset="0"/>
            <a:cs typeface="Calibri" panose="020F0502020204030204" pitchFamily="34" charset="0"/>
          </a:endParaRPr>
        </a:p>
      </dgm:t>
    </dgm:pt>
    <dgm:pt modelId="{252E967C-79AE-43F2-9682-199A8D1CE14E}" type="sibTrans" cxnId="{C4781D93-2CC0-4B39-865C-B5C7477FB93A}">
      <dgm:prSet/>
      <dgm:spPr/>
      <dgm:t>
        <a:bodyPr/>
        <a:lstStyle/>
        <a:p>
          <a:endParaRPr lang="en-US" b="0" dirty="0">
            <a:effectLst/>
            <a:latin typeface="Calibri" panose="020F0502020204030204" pitchFamily="34" charset="0"/>
            <a:cs typeface="Calibri" panose="020F0502020204030204" pitchFamily="34" charset="0"/>
          </a:endParaRPr>
        </a:p>
      </dgm:t>
    </dgm:pt>
    <dgm:pt modelId="{10595CDF-5D45-4DE5-BDDB-15C8A42914FC}">
      <dgm:prSet/>
      <dgm:spPr/>
      <dgm:t>
        <a:bodyPr/>
        <a:lstStyle/>
        <a:p>
          <a:r>
            <a:rPr lang="en-US" b="0" dirty="0">
              <a:effectLst/>
              <a:latin typeface="Calibri" panose="020F0502020204030204" pitchFamily="34" charset="0"/>
              <a:cs typeface="Calibri" panose="020F0502020204030204" pitchFamily="34" charset="0"/>
            </a:rPr>
            <a:t>Scheduling Appointments</a:t>
          </a:r>
        </a:p>
      </dgm:t>
    </dgm:pt>
    <dgm:pt modelId="{81DF11E3-4665-4BF0-9129-DB7AE663B5C4}" type="parTrans" cxnId="{E1B50171-15F3-4223-AA9A-94601B586A68}">
      <dgm:prSet/>
      <dgm:spPr/>
      <dgm:t>
        <a:bodyPr/>
        <a:lstStyle/>
        <a:p>
          <a:endParaRPr lang="en-US" b="0" dirty="0">
            <a:effectLst/>
            <a:latin typeface="Calibri" panose="020F0502020204030204" pitchFamily="34" charset="0"/>
            <a:cs typeface="Calibri" panose="020F0502020204030204" pitchFamily="34" charset="0"/>
          </a:endParaRPr>
        </a:p>
      </dgm:t>
    </dgm:pt>
    <dgm:pt modelId="{D586EE6C-0048-41E0-9D4F-B9AA173F01C3}" type="sibTrans" cxnId="{E1B50171-15F3-4223-AA9A-94601B586A68}">
      <dgm:prSet/>
      <dgm:spPr/>
      <dgm:t>
        <a:bodyPr/>
        <a:lstStyle/>
        <a:p>
          <a:endParaRPr lang="en-US" b="0" dirty="0">
            <a:effectLst/>
            <a:latin typeface="Calibri" panose="020F0502020204030204" pitchFamily="34" charset="0"/>
            <a:cs typeface="Calibri" panose="020F0502020204030204" pitchFamily="34" charset="0"/>
          </a:endParaRPr>
        </a:p>
      </dgm:t>
    </dgm:pt>
    <dgm:pt modelId="{44C3B403-953E-47BE-AC54-BC03E22576C9}">
      <dgm:prSet/>
      <dgm:spPr/>
      <dgm:t>
        <a:bodyPr/>
        <a:lstStyle/>
        <a:p>
          <a:r>
            <a:rPr lang="en-US" b="0" dirty="0">
              <a:effectLst/>
              <a:latin typeface="Calibri" panose="020F0502020204030204" pitchFamily="34" charset="0"/>
              <a:cs typeface="Calibri" panose="020F0502020204030204" pitchFamily="34" charset="0"/>
            </a:rPr>
            <a:t>Maintaining Supplies </a:t>
          </a:r>
        </a:p>
      </dgm:t>
    </dgm:pt>
    <dgm:pt modelId="{8C4ECDD6-5F16-41D1-9179-100503823B2B}" type="parTrans" cxnId="{BD48F5F9-B663-497F-9081-A910997AABB8}">
      <dgm:prSet/>
      <dgm:spPr/>
      <dgm:t>
        <a:bodyPr/>
        <a:lstStyle/>
        <a:p>
          <a:endParaRPr lang="en-US" b="0" dirty="0">
            <a:effectLst/>
            <a:latin typeface="Calibri" panose="020F0502020204030204" pitchFamily="34" charset="0"/>
            <a:cs typeface="Calibri" panose="020F0502020204030204" pitchFamily="34" charset="0"/>
          </a:endParaRPr>
        </a:p>
      </dgm:t>
    </dgm:pt>
    <dgm:pt modelId="{F7A32C0A-9BCC-4C98-BD44-BF7EDC61E634}" type="sibTrans" cxnId="{BD48F5F9-B663-497F-9081-A910997AABB8}">
      <dgm:prSet/>
      <dgm:spPr/>
      <dgm:t>
        <a:bodyPr/>
        <a:lstStyle/>
        <a:p>
          <a:endParaRPr lang="en-US" b="0" dirty="0">
            <a:effectLst/>
            <a:latin typeface="Calibri" panose="020F0502020204030204" pitchFamily="34" charset="0"/>
            <a:cs typeface="Calibri" panose="020F0502020204030204" pitchFamily="34" charset="0"/>
          </a:endParaRPr>
        </a:p>
      </dgm:t>
    </dgm:pt>
    <dgm:pt modelId="{8D28FB47-5E45-48C9-B71E-93E392B10861}">
      <dgm:prSet/>
      <dgm:spPr/>
      <dgm:t>
        <a:bodyPr/>
        <a:lstStyle/>
        <a:p>
          <a:r>
            <a:rPr lang="en-US" b="0" dirty="0">
              <a:effectLst/>
              <a:latin typeface="Calibri" panose="020F0502020204030204" pitchFamily="34" charset="0"/>
              <a:cs typeface="Calibri" panose="020F0502020204030204" pitchFamily="34" charset="0"/>
            </a:rPr>
            <a:t>Filing Insurance Forms/Claims</a:t>
          </a:r>
        </a:p>
      </dgm:t>
    </dgm:pt>
    <dgm:pt modelId="{73937FEB-B337-4640-9B1E-4465E3AEF59E}" type="parTrans" cxnId="{00AE33B5-74DD-4508-AC96-B95F969435B6}">
      <dgm:prSet/>
      <dgm:spPr/>
      <dgm:t>
        <a:bodyPr/>
        <a:lstStyle/>
        <a:p>
          <a:endParaRPr lang="en-US" b="0" dirty="0">
            <a:effectLst/>
            <a:latin typeface="Calibri" panose="020F0502020204030204" pitchFamily="34" charset="0"/>
            <a:cs typeface="Calibri" panose="020F0502020204030204" pitchFamily="34" charset="0"/>
          </a:endParaRPr>
        </a:p>
      </dgm:t>
    </dgm:pt>
    <dgm:pt modelId="{DDC9868C-1253-4FCF-888F-DC1959B12A38}" type="sibTrans" cxnId="{00AE33B5-74DD-4508-AC96-B95F969435B6}">
      <dgm:prSet/>
      <dgm:spPr/>
      <dgm:t>
        <a:bodyPr/>
        <a:lstStyle/>
        <a:p>
          <a:endParaRPr lang="en-US" b="0" dirty="0">
            <a:effectLst/>
            <a:latin typeface="Calibri" panose="020F0502020204030204" pitchFamily="34" charset="0"/>
            <a:cs typeface="Calibri" panose="020F0502020204030204" pitchFamily="34" charset="0"/>
          </a:endParaRPr>
        </a:p>
      </dgm:t>
    </dgm:pt>
    <dgm:pt modelId="{EC14325E-8883-4FCB-A8A3-F5C5E0D45462}">
      <dgm:prSet/>
      <dgm:spPr/>
      <dgm:t>
        <a:bodyPr/>
        <a:lstStyle/>
        <a:p>
          <a:r>
            <a:rPr lang="en-US" b="0" dirty="0">
              <a:effectLst/>
              <a:latin typeface="Calibri" panose="020F0502020204030204" pitchFamily="34" charset="0"/>
              <a:cs typeface="Calibri" panose="020F0502020204030204" pitchFamily="34" charset="0"/>
            </a:rPr>
            <a:t>Processing Payroll</a:t>
          </a:r>
        </a:p>
      </dgm:t>
    </dgm:pt>
    <dgm:pt modelId="{0ED70C7C-8A1C-424C-9713-EB8F7D709598}" type="parTrans" cxnId="{92562FA4-76F2-457F-BED1-57EB28765183}">
      <dgm:prSet/>
      <dgm:spPr/>
      <dgm:t>
        <a:bodyPr/>
        <a:lstStyle/>
        <a:p>
          <a:endParaRPr lang="en-US" b="0" dirty="0">
            <a:effectLst/>
            <a:latin typeface="Calibri" panose="020F0502020204030204" pitchFamily="34" charset="0"/>
            <a:cs typeface="Calibri" panose="020F0502020204030204" pitchFamily="34" charset="0"/>
          </a:endParaRPr>
        </a:p>
      </dgm:t>
    </dgm:pt>
    <dgm:pt modelId="{BD1D09FC-CCAE-4EBF-A9CF-6794EF5CF9FF}" type="sibTrans" cxnId="{92562FA4-76F2-457F-BED1-57EB28765183}">
      <dgm:prSet/>
      <dgm:spPr/>
      <dgm:t>
        <a:bodyPr/>
        <a:lstStyle/>
        <a:p>
          <a:endParaRPr lang="en-US" b="0" dirty="0">
            <a:effectLst/>
            <a:latin typeface="Calibri" panose="020F0502020204030204" pitchFamily="34" charset="0"/>
            <a:cs typeface="Calibri" panose="020F0502020204030204" pitchFamily="34" charset="0"/>
          </a:endParaRPr>
        </a:p>
      </dgm:t>
    </dgm:pt>
    <dgm:pt modelId="{75304F17-0D9C-4DF7-BF60-FF3E95AACFB0}">
      <dgm:prSet/>
      <dgm:spPr/>
      <dgm:t>
        <a:bodyPr/>
        <a:lstStyle/>
        <a:p>
          <a:r>
            <a:rPr lang="en-US" b="0" dirty="0">
              <a:effectLst/>
              <a:latin typeface="Calibri" panose="020F0502020204030204" pitchFamily="34" charset="0"/>
              <a:cs typeface="Calibri" panose="020F0502020204030204" pitchFamily="34" charset="0"/>
            </a:rPr>
            <a:t>Sorting And Filing Mail</a:t>
          </a:r>
        </a:p>
      </dgm:t>
    </dgm:pt>
    <dgm:pt modelId="{503D89BB-BD7F-466E-A674-F1EED6D72AB7}" type="parTrans" cxnId="{ED7A33BF-FA62-4ED0-91FA-81AFE29108FB}">
      <dgm:prSet/>
      <dgm:spPr/>
      <dgm:t>
        <a:bodyPr/>
        <a:lstStyle/>
        <a:p>
          <a:endParaRPr lang="en-US" b="0" dirty="0">
            <a:effectLst/>
            <a:latin typeface="Calibri" panose="020F0502020204030204" pitchFamily="34" charset="0"/>
            <a:cs typeface="Calibri" panose="020F0502020204030204" pitchFamily="34" charset="0"/>
          </a:endParaRPr>
        </a:p>
      </dgm:t>
    </dgm:pt>
    <dgm:pt modelId="{D6E10777-6256-4B6E-B8F8-13CB4931BBF8}" type="sibTrans" cxnId="{ED7A33BF-FA62-4ED0-91FA-81AFE29108FB}">
      <dgm:prSet/>
      <dgm:spPr/>
      <dgm:t>
        <a:bodyPr/>
        <a:lstStyle/>
        <a:p>
          <a:endParaRPr lang="en-US" b="0" dirty="0">
            <a:effectLst/>
            <a:latin typeface="Calibri" panose="020F0502020204030204" pitchFamily="34" charset="0"/>
            <a:cs typeface="Calibri" panose="020F0502020204030204" pitchFamily="34" charset="0"/>
          </a:endParaRPr>
        </a:p>
      </dgm:t>
    </dgm:pt>
    <dgm:pt modelId="{94978262-FB05-4577-80AA-B0826054293B}">
      <dgm:prSet/>
      <dgm:spPr/>
      <dgm:t>
        <a:bodyPr/>
        <a:lstStyle/>
        <a:p>
          <a:r>
            <a:rPr lang="en-US" b="0" dirty="0">
              <a:effectLst/>
              <a:latin typeface="Calibri" panose="020F0502020204030204" pitchFamily="34" charset="0"/>
              <a:cs typeface="Calibri" panose="020F0502020204030204" pitchFamily="34" charset="0"/>
            </a:rPr>
            <a:t>Electronic Medical Records (EMR)</a:t>
          </a:r>
        </a:p>
      </dgm:t>
    </dgm:pt>
    <dgm:pt modelId="{5D44D72B-44FE-45FD-AB14-22A45FF0094C}" type="parTrans" cxnId="{B542F467-AC05-4027-B6DA-AEA73FBB34A8}">
      <dgm:prSet/>
      <dgm:spPr/>
      <dgm:t>
        <a:bodyPr/>
        <a:lstStyle/>
        <a:p>
          <a:endParaRPr lang="en-US" b="0" dirty="0">
            <a:effectLst/>
            <a:latin typeface="Calibri" panose="020F0502020204030204" pitchFamily="34" charset="0"/>
            <a:cs typeface="Calibri" panose="020F0502020204030204" pitchFamily="34" charset="0"/>
          </a:endParaRPr>
        </a:p>
      </dgm:t>
    </dgm:pt>
    <dgm:pt modelId="{4AECD9D2-1A62-4B62-9F99-D5EC69D006E8}" type="sibTrans" cxnId="{B542F467-AC05-4027-B6DA-AEA73FBB34A8}">
      <dgm:prSet/>
      <dgm:spPr/>
      <dgm:t>
        <a:bodyPr/>
        <a:lstStyle/>
        <a:p>
          <a:endParaRPr lang="en-US" b="0" dirty="0">
            <a:effectLst/>
            <a:latin typeface="Calibri" panose="020F0502020204030204" pitchFamily="34" charset="0"/>
            <a:cs typeface="Calibri" panose="020F0502020204030204" pitchFamily="34" charset="0"/>
          </a:endParaRPr>
        </a:p>
      </dgm:t>
    </dgm:pt>
    <dgm:pt modelId="{AFFE2C09-44D4-4E9E-B29D-9501A5541721}">
      <dgm:prSet/>
      <dgm:spPr/>
      <dgm:t>
        <a:bodyPr/>
        <a:lstStyle/>
        <a:p>
          <a:r>
            <a:rPr lang="en-US" b="0" dirty="0">
              <a:effectLst/>
              <a:latin typeface="Calibri" panose="020F0502020204030204" pitchFamily="34" charset="0"/>
              <a:cs typeface="Calibri" panose="020F0502020204030204" pitchFamily="34" charset="0"/>
            </a:rPr>
            <a:t>ICD-10 &amp; CPT Coding Procedures</a:t>
          </a:r>
        </a:p>
      </dgm:t>
    </dgm:pt>
    <dgm:pt modelId="{303F5929-F4DF-4E00-A829-0A6919F35EA7}" type="parTrans" cxnId="{19075E2F-67E6-40A0-B12B-193D9E0D08B9}">
      <dgm:prSet/>
      <dgm:spPr/>
      <dgm:t>
        <a:bodyPr/>
        <a:lstStyle/>
        <a:p>
          <a:endParaRPr lang="en-US" dirty="0">
            <a:effectLst/>
          </a:endParaRPr>
        </a:p>
      </dgm:t>
    </dgm:pt>
    <dgm:pt modelId="{54A4B487-3510-42E0-9083-4819F0834021}" type="sibTrans" cxnId="{19075E2F-67E6-40A0-B12B-193D9E0D08B9}">
      <dgm:prSet/>
      <dgm:spPr/>
      <dgm:t>
        <a:bodyPr/>
        <a:lstStyle/>
        <a:p>
          <a:endParaRPr lang="en-US" dirty="0">
            <a:effectLst/>
          </a:endParaRPr>
        </a:p>
      </dgm:t>
    </dgm:pt>
    <dgm:pt modelId="{5762A548-9BD8-4242-A0F6-ADFBBAAFC26A}">
      <dgm:prSet/>
      <dgm:spPr/>
      <dgm:t>
        <a:bodyPr/>
        <a:lstStyle/>
        <a:p>
          <a:r>
            <a:rPr lang="en-US" b="0" dirty="0">
              <a:effectLst/>
              <a:latin typeface="Calibri" panose="020F0502020204030204" pitchFamily="34" charset="0"/>
              <a:cs typeface="Calibri" panose="020F0502020204030204" pitchFamily="34" charset="0"/>
            </a:rPr>
            <a:t>Arranging Patient Hospitalization and Surgeries</a:t>
          </a:r>
        </a:p>
      </dgm:t>
    </dgm:pt>
    <dgm:pt modelId="{E11D80B9-5589-45F1-9BFE-FC4D1F445EC8}" type="parTrans" cxnId="{9A82DF90-9D93-4EAF-83E5-7B097729E1A6}">
      <dgm:prSet/>
      <dgm:spPr/>
      <dgm:t>
        <a:bodyPr/>
        <a:lstStyle/>
        <a:p>
          <a:endParaRPr lang="en-US" dirty="0">
            <a:effectLst/>
          </a:endParaRPr>
        </a:p>
      </dgm:t>
    </dgm:pt>
    <dgm:pt modelId="{B5672A62-9923-4AD8-BFD7-6D9ADDABD0AF}" type="sibTrans" cxnId="{9A82DF90-9D93-4EAF-83E5-7B097729E1A6}">
      <dgm:prSet/>
      <dgm:spPr/>
      <dgm:t>
        <a:bodyPr/>
        <a:lstStyle/>
        <a:p>
          <a:endParaRPr lang="en-US" dirty="0">
            <a:effectLst/>
          </a:endParaRPr>
        </a:p>
      </dgm:t>
    </dgm:pt>
    <dgm:pt modelId="{579BEDF1-CC00-4EC8-802A-67F38D2A8080}">
      <dgm:prSet/>
      <dgm:spPr/>
      <dgm:t>
        <a:bodyPr/>
        <a:lstStyle/>
        <a:p>
          <a:r>
            <a:rPr lang="en-US" b="0" dirty="0">
              <a:effectLst/>
              <a:latin typeface="Calibri" panose="020F0502020204030204" pitchFamily="34" charset="0"/>
              <a:cs typeface="Calibri" panose="020F0502020204030204" pitchFamily="34" charset="0"/>
            </a:rPr>
            <a:t>Telephone Management</a:t>
          </a:r>
        </a:p>
      </dgm:t>
    </dgm:pt>
    <dgm:pt modelId="{CBAB5FC5-37EE-4E67-8AEE-9EBCC6765B76}" type="parTrans" cxnId="{D14F38AE-C381-4F7A-B732-A5989E203FA2}">
      <dgm:prSet/>
      <dgm:spPr/>
      <dgm:t>
        <a:bodyPr/>
        <a:lstStyle/>
        <a:p>
          <a:endParaRPr lang="en-US" dirty="0">
            <a:effectLst/>
          </a:endParaRPr>
        </a:p>
      </dgm:t>
    </dgm:pt>
    <dgm:pt modelId="{3BA4F43A-99D5-40A3-B61C-5903D3AA4DE5}" type="sibTrans" cxnId="{D14F38AE-C381-4F7A-B732-A5989E203FA2}">
      <dgm:prSet/>
      <dgm:spPr/>
      <dgm:t>
        <a:bodyPr/>
        <a:lstStyle/>
        <a:p>
          <a:endParaRPr lang="en-US" dirty="0">
            <a:effectLst/>
          </a:endParaRPr>
        </a:p>
      </dgm:t>
    </dgm:pt>
    <dgm:pt modelId="{CB7352C4-2772-4486-8235-DED49336F235}" type="pres">
      <dgm:prSet presAssocID="{24C2ED6B-C64C-4DFF-B25F-C4DCDEEE05AF}" presName="vert0" presStyleCnt="0">
        <dgm:presLayoutVars>
          <dgm:dir/>
          <dgm:animOne val="branch"/>
          <dgm:animLvl val="lvl"/>
        </dgm:presLayoutVars>
      </dgm:prSet>
      <dgm:spPr/>
    </dgm:pt>
    <dgm:pt modelId="{A670FE6C-2045-4D55-99C7-B793558CA336}" type="pres">
      <dgm:prSet presAssocID="{B4F9B7CB-FF7D-4B86-B28A-CB0B07C9CC30}" presName="thickLine" presStyleLbl="alignNode1" presStyleIdx="0" presStyleCnt="11"/>
      <dgm:spPr/>
    </dgm:pt>
    <dgm:pt modelId="{0A0A448D-9151-4D27-9802-BD9B3A2C3756}" type="pres">
      <dgm:prSet presAssocID="{B4F9B7CB-FF7D-4B86-B28A-CB0B07C9CC30}" presName="horz1" presStyleCnt="0"/>
      <dgm:spPr/>
    </dgm:pt>
    <dgm:pt modelId="{1D1961BA-C182-40F4-8A22-873121C3B842}" type="pres">
      <dgm:prSet presAssocID="{B4F9B7CB-FF7D-4B86-B28A-CB0B07C9CC30}" presName="tx1" presStyleLbl="revTx" presStyleIdx="0" presStyleCnt="11"/>
      <dgm:spPr/>
    </dgm:pt>
    <dgm:pt modelId="{7B110F08-5C5F-44D4-A6D1-17BDB4B0D6C3}" type="pres">
      <dgm:prSet presAssocID="{B4F9B7CB-FF7D-4B86-B28A-CB0B07C9CC30}" presName="vert1" presStyleCnt="0"/>
      <dgm:spPr/>
    </dgm:pt>
    <dgm:pt modelId="{7DB78884-6F19-401B-A7E8-6B4AB81A8988}" type="pres">
      <dgm:prSet presAssocID="{40A20068-461E-4B3D-8A8B-522288529CAC}" presName="thickLine" presStyleLbl="alignNode1" presStyleIdx="1" presStyleCnt="11"/>
      <dgm:spPr/>
    </dgm:pt>
    <dgm:pt modelId="{A6EE4934-D93C-4256-B9DB-60D578DE02D2}" type="pres">
      <dgm:prSet presAssocID="{40A20068-461E-4B3D-8A8B-522288529CAC}" presName="horz1" presStyleCnt="0"/>
      <dgm:spPr/>
    </dgm:pt>
    <dgm:pt modelId="{26E03994-2C4A-4E35-AAA8-BB179A2916CB}" type="pres">
      <dgm:prSet presAssocID="{40A20068-461E-4B3D-8A8B-522288529CAC}" presName="tx1" presStyleLbl="revTx" presStyleIdx="1" presStyleCnt="11"/>
      <dgm:spPr/>
    </dgm:pt>
    <dgm:pt modelId="{2534F5FC-8210-4C8A-B167-4233A6BA5887}" type="pres">
      <dgm:prSet presAssocID="{40A20068-461E-4B3D-8A8B-522288529CAC}" presName="vert1" presStyleCnt="0"/>
      <dgm:spPr/>
    </dgm:pt>
    <dgm:pt modelId="{6D6E500E-2E51-4E01-809F-E4AF9B4D517E}" type="pres">
      <dgm:prSet presAssocID="{10595CDF-5D45-4DE5-BDDB-15C8A42914FC}" presName="thickLine" presStyleLbl="alignNode1" presStyleIdx="2" presStyleCnt="11"/>
      <dgm:spPr/>
    </dgm:pt>
    <dgm:pt modelId="{C561A679-5C99-443F-9DD6-AEEA4D825F24}" type="pres">
      <dgm:prSet presAssocID="{10595CDF-5D45-4DE5-BDDB-15C8A42914FC}" presName="horz1" presStyleCnt="0"/>
      <dgm:spPr/>
    </dgm:pt>
    <dgm:pt modelId="{0B331777-8EFE-4678-9CA1-6C759842196C}" type="pres">
      <dgm:prSet presAssocID="{10595CDF-5D45-4DE5-BDDB-15C8A42914FC}" presName="tx1" presStyleLbl="revTx" presStyleIdx="2" presStyleCnt="11"/>
      <dgm:spPr/>
    </dgm:pt>
    <dgm:pt modelId="{483AB207-5125-40DA-91EF-EEF712479975}" type="pres">
      <dgm:prSet presAssocID="{10595CDF-5D45-4DE5-BDDB-15C8A42914FC}" presName="vert1" presStyleCnt="0"/>
      <dgm:spPr/>
    </dgm:pt>
    <dgm:pt modelId="{A2775FA0-A1B4-49F6-91A6-0F05B620791F}" type="pres">
      <dgm:prSet presAssocID="{5762A548-9BD8-4242-A0F6-ADFBBAAFC26A}" presName="thickLine" presStyleLbl="alignNode1" presStyleIdx="3" presStyleCnt="11"/>
      <dgm:spPr/>
    </dgm:pt>
    <dgm:pt modelId="{82C92B57-98CC-4997-AEF5-71F04885BB37}" type="pres">
      <dgm:prSet presAssocID="{5762A548-9BD8-4242-A0F6-ADFBBAAFC26A}" presName="horz1" presStyleCnt="0"/>
      <dgm:spPr/>
    </dgm:pt>
    <dgm:pt modelId="{406F936E-F1E8-4F70-8459-2B9628A1E59A}" type="pres">
      <dgm:prSet presAssocID="{5762A548-9BD8-4242-A0F6-ADFBBAAFC26A}" presName="tx1" presStyleLbl="revTx" presStyleIdx="3" presStyleCnt="11"/>
      <dgm:spPr/>
    </dgm:pt>
    <dgm:pt modelId="{78491AA2-64ED-4D9E-89ED-B2F57FC16256}" type="pres">
      <dgm:prSet presAssocID="{5762A548-9BD8-4242-A0F6-ADFBBAAFC26A}" presName="vert1" presStyleCnt="0"/>
      <dgm:spPr/>
    </dgm:pt>
    <dgm:pt modelId="{8F50528D-9CBF-41E6-8FB9-AFECCD77F0E5}" type="pres">
      <dgm:prSet presAssocID="{579BEDF1-CC00-4EC8-802A-67F38D2A8080}" presName="thickLine" presStyleLbl="alignNode1" presStyleIdx="4" presStyleCnt="11"/>
      <dgm:spPr/>
    </dgm:pt>
    <dgm:pt modelId="{A1DE93DD-EFBD-4CE6-8611-A47AE1A56022}" type="pres">
      <dgm:prSet presAssocID="{579BEDF1-CC00-4EC8-802A-67F38D2A8080}" presName="horz1" presStyleCnt="0"/>
      <dgm:spPr/>
    </dgm:pt>
    <dgm:pt modelId="{3669610B-D2AB-47CA-AAD9-A1835D2B7F66}" type="pres">
      <dgm:prSet presAssocID="{579BEDF1-CC00-4EC8-802A-67F38D2A8080}" presName="tx1" presStyleLbl="revTx" presStyleIdx="4" presStyleCnt="11"/>
      <dgm:spPr/>
    </dgm:pt>
    <dgm:pt modelId="{2611F299-7869-4854-BDD2-53C12E4C806B}" type="pres">
      <dgm:prSet presAssocID="{579BEDF1-CC00-4EC8-802A-67F38D2A8080}" presName="vert1" presStyleCnt="0"/>
      <dgm:spPr/>
    </dgm:pt>
    <dgm:pt modelId="{4BD47C8B-236B-46D3-89A9-BA3C92CEBEA4}" type="pres">
      <dgm:prSet presAssocID="{44C3B403-953E-47BE-AC54-BC03E22576C9}" presName="thickLine" presStyleLbl="alignNode1" presStyleIdx="5" presStyleCnt="11"/>
      <dgm:spPr/>
    </dgm:pt>
    <dgm:pt modelId="{BED7AB3A-B469-438A-991B-47DA65D214A9}" type="pres">
      <dgm:prSet presAssocID="{44C3B403-953E-47BE-AC54-BC03E22576C9}" presName="horz1" presStyleCnt="0"/>
      <dgm:spPr/>
    </dgm:pt>
    <dgm:pt modelId="{EAA1B947-DE5B-463E-BC61-E9FEC69F0071}" type="pres">
      <dgm:prSet presAssocID="{44C3B403-953E-47BE-AC54-BC03E22576C9}" presName="tx1" presStyleLbl="revTx" presStyleIdx="5" presStyleCnt="11"/>
      <dgm:spPr/>
    </dgm:pt>
    <dgm:pt modelId="{9F13867F-6089-4311-8B48-A93FFCD8D513}" type="pres">
      <dgm:prSet presAssocID="{44C3B403-953E-47BE-AC54-BC03E22576C9}" presName="vert1" presStyleCnt="0"/>
      <dgm:spPr/>
    </dgm:pt>
    <dgm:pt modelId="{D9F3129B-3CC1-498D-BF78-B75E8B218182}" type="pres">
      <dgm:prSet presAssocID="{AFFE2C09-44D4-4E9E-B29D-9501A5541721}" presName="thickLine" presStyleLbl="alignNode1" presStyleIdx="6" presStyleCnt="11"/>
      <dgm:spPr/>
    </dgm:pt>
    <dgm:pt modelId="{819CAE63-4FC8-467B-BE4A-0FA0378F7673}" type="pres">
      <dgm:prSet presAssocID="{AFFE2C09-44D4-4E9E-B29D-9501A5541721}" presName="horz1" presStyleCnt="0"/>
      <dgm:spPr/>
    </dgm:pt>
    <dgm:pt modelId="{9AC5B697-9735-452B-B718-537005132DF9}" type="pres">
      <dgm:prSet presAssocID="{AFFE2C09-44D4-4E9E-B29D-9501A5541721}" presName="tx1" presStyleLbl="revTx" presStyleIdx="6" presStyleCnt="11"/>
      <dgm:spPr/>
    </dgm:pt>
    <dgm:pt modelId="{2C794DD5-B364-4963-8C54-BDED4578A354}" type="pres">
      <dgm:prSet presAssocID="{AFFE2C09-44D4-4E9E-B29D-9501A5541721}" presName="vert1" presStyleCnt="0"/>
      <dgm:spPr/>
    </dgm:pt>
    <dgm:pt modelId="{AABE10F1-B23F-43BA-B94E-5D0A71FE21E2}" type="pres">
      <dgm:prSet presAssocID="{8D28FB47-5E45-48C9-B71E-93E392B10861}" presName="thickLine" presStyleLbl="alignNode1" presStyleIdx="7" presStyleCnt="11"/>
      <dgm:spPr/>
    </dgm:pt>
    <dgm:pt modelId="{36763422-A51B-4B3F-A9F4-90F6B1A7A740}" type="pres">
      <dgm:prSet presAssocID="{8D28FB47-5E45-48C9-B71E-93E392B10861}" presName="horz1" presStyleCnt="0"/>
      <dgm:spPr/>
    </dgm:pt>
    <dgm:pt modelId="{D603A49D-FE31-4BC5-9401-930F15AF8ED9}" type="pres">
      <dgm:prSet presAssocID="{8D28FB47-5E45-48C9-B71E-93E392B10861}" presName="tx1" presStyleLbl="revTx" presStyleIdx="7" presStyleCnt="11"/>
      <dgm:spPr/>
    </dgm:pt>
    <dgm:pt modelId="{925B021A-FF92-4DB0-AD7D-0E724D99FDEB}" type="pres">
      <dgm:prSet presAssocID="{8D28FB47-5E45-48C9-B71E-93E392B10861}" presName="vert1" presStyleCnt="0"/>
      <dgm:spPr/>
    </dgm:pt>
    <dgm:pt modelId="{E3470853-660E-4E84-A0CB-299FBC0645CC}" type="pres">
      <dgm:prSet presAssocID="{EC14325E-8883-4FCB-A8A3-F5C5E0D45462}" presName="thickLine" presStyleLbl="alignNode1" presStyleIdx="8" presStyleCnt="11"/>
      <dgm:spPr/>
    </dgm:pt>
    <dgm:pt modelId="{B2916191-1017-434F-96DA-49DFD7F23D2A}" type="pres">
      <dgm:prSet presAssocID="{EC14325E-8883-4FCB-A8A3-F5C5E0D45462}" presName="horz1" presStyleCnt="0"/>
      <dgm:spPr/>
    </dgm:pt>
    <dgm:pt modelId="{B5D1A66B-F39E-4611-A7BA-884A869202D3}" type="pres">
      <dgm:prSet presAssocID="{EC14325E-8883-4FCB-A8A3-F5C5E0D45462}" presName="tx1" presStyleLbl="revTx" presStyleIdx="8" presStyleCnt="11"/>
      <dgm:spPr/>
    </dgm:pt>
    <dgm:pt modelId="{405F4A1F-BDFA-43FE-8ABA-36B462F0E059}" type="pres">
      <dgm:prSet presAssocID="{EC14325E-8883-4FCB-A8A3-F5C5E0D45462}" presName="vert1" presStyleCnt="0"/>
      <dgm:spPr/>
    </dgm:pt>
    <dgm:pt modelId="{C7AE0D06-25DA-4FC2-812B-23ACE950ED74}" type="pres">
      <dgm:prSet presAssocID="{75304F17-0D9C-4DF7-BF60-FF3E95AACFB0}" presName="thickLine" presStyleLbl="alignNode1" presStyleIdx="9" presStyleCnt="11"/>
      <dgm:spPr/>
    </dgm:pt>
    <dgm:pt modelId="{00899D8F-A819-4169-A9B1-2C7411A18F57}" type="pres">
      <dgm:prSet presAssocID="{75304F17-0D9C-4DF7-BF60-FF3E95AACFB0}" presName="horz1" presStyleCnt="0"/>
      <dgm:spPr/>
    </dgm:pt>
    <dgm:pt modelId="{D2DE6928-7EA3-4AFB-A509-F5B950001E3C}" type="pres">
      <dgm:prSet presAssocID="{75304F17-0D9C-4DF7-BF60-FF3E95AACFB0}" presName="tx1" presStyleLbl="revTx" presStyleIdx="9" presStyleCnt="11"/>
      <dgm:spPr/>
    </dgm:pt>
    <dgm:pt modelId="{E78D567A-4C20-47B6-8E0B-1C43A27B69A3}" type="pres">
      <dgm:prSet presAssocID="{75304F17-0D9C-4DF7-BF60-FF3E95AACFB0}" presName="vert1" presStyleCnt="0"/>
      <dgm:spPr/>
    </dgm:pt>
    <dgm:pt modelId="{2BE5C70C-7A26-44B4-93CA-FC330A55019D}" type="pres">
      <dgm:prSet presAssocID="{94978262-FB05-4577-80AA-B0826054293B}" presName="thickLine" presStyleLbl="alignNode1" presStyleIdx="10" presStyleCnt="11"/>
      <dgm:spPr/>
    </dgm:pt>
    <dgm:pt modelId="{ACE4C968-67E7-4CD9-A636-D10328D14B8A}" type="pres">
      <dgm:prSet presAssocID="{94978262-FB05-4577-80AA-B0826054293B}" presName="horz1" presStyleCnt="0"/>
      <dgm:spPr/>
    </dgm:pt>
    <dgm:pt modelId="{1CAF805F-FFBC-4429-BABE-C76C5278F9DC}" type="pres">
      <dgm:prSet presAssocID="{94978262-FB05-4577-80AA-B0826054293B}" presName="tx1" presStyleLbl="revTx" presStyleIdx="10" presStyleCnt="11"/>
      <dgm:spPr/>
    </dgm:pt>
    <dgm:pt modelId="{A86B7330-4320-4319-8005-C8F4F45F894B}" type="pres">
      <dgm:prSet presAssocID="{94978262-FB05-4577-80AA-B0826054293B}" presName="vert1" presStyleCnt="0"/>
      <dgm:spPr/>
    </dgm:pt>
  </dgm:ptLst>
  <dgm:cxnLst>
    <dgm:cxn modelId="{E4C9C510-44ED-4356-96BA-92E624040B4D}" type="presOf" srcId="{B4F9B7CB-FF7D-4B86-B28A-CB0B07C9CC30}" destId="{1D1961BA-C182-40F4-8A22-873121C3B842}" srcOrd="0" destOrd="0" presId="urn:microsoft.com/office/officeart/2008/layout/LinedList"/>
    <dgm:cxn modelId="{C8A29513-2FC0-4057-9CBC-CD08BF3F8469}" type="presOf" srcId="{24C2ED6B-C64C-4DFF-B25F-C4DCDEEE05AF}" destId="{CB7352C4-2772-4486-8235-DED49336F235}" srcOrd="0" destOrd="0" presId="urn:microsoft.com/office/officeart/2008/layout/LinedList"/>
    <dgm:cxn modelId="{473E1F20-BECA-405D-9DF7-931F19B211A2}" type="presOf" srcId="{40A20068-461E-4B3D-8A8B-522288529CAC}" destId="{26E03994-2C4A-4E35-AAA8-BB179A2916CB}" srcOrd="0" destOrd="0" presId="urn:microsoft.com/office/officeart/2008/layout/LinedList"/>
    <dgm:cxn modelId="{AFCD5324-AD39-4D27-836C-67B12F56C84D}" srcId="{24C2ED6B-C64C-4DFF-B25F-C4DCDEEE05AF}" destId="{B4F9B7CB-FF7D-4B86-B28A-CB0B07C9CC30}" srcOrd="0" destOrd="0" parTransId="{E1503E6E-D103-42A4-A05F-3546168B39BF}" sibTransId="{CB718219-4FD4-4E31-A194-B84A6C7BA58B}"/>
    <dgm:cxn modelId="{A3653D2B-E602-4534-B528-85E75449CDEC}" type="presOf" srcId="{10595CDF-5D45-4DE5-BDDB-15C8A42914FC}" destId="{0B331777-8EFE-4678-9CA1-6C759842196C}" srcOrd="0" destOrd="0" presId="urn:microsoft.com/office/officeart/2008/layout/LinedList"/>
    <dgm:cxn modelId="{D5664C2D-CA28-40A1-B2D5-6EFFE59088C6}" type="presOf" srcId="{579BEDF1-CC00-4EC8-802A-67F38D2A8080}" destId="{3669610B-D2AB-47CA-AAD9-A1835D2B7F66}" srcOrd="0" destOrd="0" presId="urn:microsoft.com/office/officeart/2008/layout/LinedList"/>
    <dgm:cxn modelId="{19075E2F-67E6-40A0-B12B-193D9E0D08B9}" srcId="{24C2ED6B-C64C-4DFF-B25F-C4DCDEEE05AF}" destId="{AFFE2C09-44D4-4E9E-B29D-9501A5541721}" srcOrd="6" destOrd="0" parTransId="{303F5929-F4DF-4E00-A829-0A6919F35EA7}" sibTransId="{54A4B487-3510-42E0-9083-4819F0834021}"/>
    <dgm:cxn modelId="{B542F467-AC05-4027-B6DA-AEA73FBB34A8}" srcId="{24C2ED6B-C64C-4DFF-B25F-C4DCDEEE05AF}" destId="{94978262-FB05-4577-80AA-B0826054293B}" srcOrd="10" destOrd="0" parTransId="{5D44D72B-44FE-45FD-AB14-22A45FF0094C}" sibTransId="{4AECD9D2-1A62-4B62-9F99-D5EC69D006E8}"/>
    <dgm:cxn modelId="{E1B50171-15F3-4223-AA9A-94601B586A68}" srcId="{24C2ED6B-C64C-4DFF-B25F-C4DCDEEE05AF}" destId="{10595CDF-5D45-4DE5-BDDB-15C8A42914FC}" srcOrd="2" destOrd="0" parTransId="{81DF11E3-4665-4BF0-9129-DB7AE663B5C4}" sibTransId="{D586EE6C-0048-41E0-9D4F-B9AA173F01C3}"/>
    <dgm:cxn modelId="{7F8FF08A-A26A-4086-A377-C9E5EDB2D2AC}" type="presOf" srcId="{94978262-FB05-4577-80AA-B0826054293B}" destId="{1CAF805F-FFBC-4429-BABE-C76C5278F9DC}" srcOrd="0" destOrd="0" presId="urn:microsoft.com/office/officeart/2008/layout/LinedList"/>
    <dgm:cxn modelId="{9A82DF90-9D93-4EAF-83E5-7B097729E1A6}" srcId="{24C2ED6B-C64C-4DFF-B25F-C4DCDEEE05AF}" destId="{5762A548-9BD8-4242-A0F6-ADFBBAAFC26A}" srcOrd="3" destOrd="0" parTransId="{E11D80B9-5589-45F1-9BFE-FC4D1F445EC8}" sibTransId="{B5672A62-9923-4AD8-BFD7-6D9ADDABD0AF}"/>
    <dgm:cxn modelId="{C4781D93-2CC0-4B39-865C-B5C7477FB93A}" srcId="{24C2ED6B-C64C-4DFF-B25F-C4DCDEEE05AF}" destId="{40A20068-461E-4B3D-8A8B-522288529CAC}" srcOrd="1" destOrd="0" parTransId="{3470A14B-65A3-4FE8-A8CE-FD520EF4CD4A}" sibTransId="{252E967C-79AE-43F2-9682-199A8D1CE14E}"/>
    <dgm:cxn modelId="{92562FA4-76F2-457F-BED1-57EB28765183}" srcId="{24C2ED6B-C64C-4DFF-B25F-C4DCDEEE05AF}" destId="{EC14325E-8883-4FCB-A8A3-F5C5E0D45462}" srcOrd="8" destOrd="0" parTransId="{0ED70C7C-8A1C-424C-9713-EB8F7D709598}" sibTransId="{BD1D09FC-CCAE-4EBF-A9CF-6794EF5CF9FF}"/>
    <dgm:cxn modelId="{D14F38AE-C381-4F7A-B732-A5989E203FA2}" srcId="{24C2ED6B-C64C-4DFF-B25F-C4DCDEEE05AF}" destId="{579BEDF1-CC00-4EC8-802A-67F38D2A8080}" srcOrd="4" destOrd="0" parTransId="{CBAB5FC5-37EE-4E67-8AEE-9EBCC6765B76}" sibTransId="{3BA4F43A-99D5-40A3-B61C-5903D3AA4DE5}"/>
    <dgm:cxn modelId="{74DF15B1-1C10-4E40-8559-46A2958A76CA}" type="presOf" srcId="{5762A548-9BD8-4242-A0F6-ADFBBAAFC26A}" destId="{406F936E-F1E8-4F70-8459-2B9628A1E59A}" srcOrd="0" destOrd="0" presId="urn:microsoft.com/office/officeart/2008/layout/LinedList"/>
    <dgm:cxn modelId="{00AE33B5-74DD-4508-AC96-B95F969435B6}" srcId="{24C2ED6B-C64C-4DFF-B25F-C4DCDEEE05AF}" destId="{8D28FB47-5E45-48C9-B71E-93E392B10861}" srcOrd="7" destOrd="0" parTransId="{73937FEB-B337-4640-9B1E-4465E3AEF59E}" sibTransId="{DDC9868C-1253-4FCF-888F-DC1959B12A38}"/>
    <dgm:cxn modelId="{ED7A33BF-FA62-4ED0-91FA-81AFE29108FB}" srcId="{24C2ED6B-C64C-4DFF-B25F-C4DCDEEE05AF}" destId="{75304F17-0D9C-4DF7-BF60-FF3E95AACFB0}" srcOrd="9" destOrd="0" parTransId="{503D89BB-BD7F-466E-A674-F1EED6D72AB7}" sibTransId="{D6E10777-6256-4B6E-B8F8-13CB4931BBF8}"/>
    <dgm:cxn modelId="{5E89A4BF-8424-4725-A581-6FC8A9A68668}" type="presOf" srcId="{44C3B403-953E-47BE-AC54-BC03E22576C9}" destId="{EAA1B947-DE5B-463E-BC61-E9FEC69F0071}" srcOrd="0" destOrd="0" presId="urn:microsoft.com/office/officeart/2008/layout/LinedList"/>
    <dgm:cxn modelId="{87CFEDC2-3B90-43EB-88D4-DBBADE6B13D2}" type="presOf" srcId="{75304F17-0D9C-4DF7-BF60-FF3E95AACFB0}" destId="{D2DE6928-7EA3-4AFB-A509-F5B950001E3C}" srcOrd="0" destOrd="0" presId="urn:microsoft.com/office/officeart/2008/layout/LinedList"/>
    <dgm:cxn modelId="{96270CC8-DAC5-4E64-9BBF-919754A7DD24}" type="presOf" srcId="{AFFE2C09-44D4-4E9E-B29D-9501A5541721}" destId="{9AC5B697-9735-452B-B718-537005132DF9}" srcOrd="0" destOrd="0" presId="urn:microsoft.com/office/officeart/2008/layout/LinedList"/>
    <dgm:cxn modelId="{0D2773D2-C512-4FE6-A60F-574B6FA07E20}" type="presOf" srcId="{8D28FB47-5E45-48C9-B71E-93E392B10861}" destId="{D603A49D-FE31-4BC5-9401-930F15AF8ED9}" srcOrd="0" destOrd="0" presId="urn:microsoft.com/office/officeart/2008/layout/LinedList"/>
    <dgm:cxn modelId="{F3F1E2DC-2FFB-4A3B-82F3-074A9061E2B7}" type="presOf" srcId="{EC14325E-8883-4FCB-A8A3-F5C5E0D45462}" destId="{B5D1A66B-F39E-4611-A7BA-884A869202D3}" srcOrd="0" destOrd="0" presId="urn:microsoft.com/office/officeart/2008/layout/LinedList"/>
    <dgm:cxn modelId="{BD48F5F9-B663-497F-9081-A910997AABB8}" srcId="{24C2ED6B-C64C-4DFF-B25F-C4DCDEEE05AF}" destId="{44C3B403-953E-47BE-AC54-BC03E22576C9}" srcOrd="5" destOrd="0" parTransId="{8C4ECDD6-5F16-41D1-9179-100503823B2B}" sibTransId="{F7A32C0A-9BCC-4C98-BD44-BF7EDC61E634}"/>
    <dgm:cxn modelId="{9A1F92E7-4C9B-43DF-B332-72B6FF77144B}" type="presParOf" srcId="{CB7352C4-2772-4486-8235-DED49336F235}" destId="{A670FE6C-2045-4D55-99C7-B793558CA336}" srcOrd="0" destOrd="0" presId="urn:microsoft.com/office/officeart/2008/layout/LinedList"/>
    <dgm:cxn modelId="{062AF409-B2F6-4168-9489-1DBBBD2C17B5}" type="presParOf" srcId="{CB7352C4-2772-4486-8235-DED49336F235}" destId="{0A0A448D-9151-4D27-9802-BD9B3A2C3756}" srcOrd="1" destOrd="0" presId="urn:microsoft.com/office/officeart/2008/layout/LinedList"/>
    <dgm:cxn modelId="{67C8556F-4D27-4D47-9EDF-0E40AC85D230}" type="presParOf" srcId="{0A0A448D-9151-4D27-9802-BD9B3A2C3756}" destId="{1D1961BA-C182-40F4-8A22-873121C3B842}" srcOrd="0" destOrd="0" presId="urn:microsoft.com/office/officeart/2008/layout/LinedList"/>
    <dgm:cxn modelId="{933AEC18-CAF8-4151-855C-57AD209EA836}" type="presParOf" srcId="{0A0A448D-9151-4D27-9802-BD9B3A2C3756}" destId="{7B110F08-5C5F-44D4-A6D1-17BDB4B0D6C3}" srcOrd="1" destOrd="0" presId="urn:microsoft.com/office/officeart/2008/layout/LinedList"/>
    <dgm:cxn modelId="{8064593C-725C-44DD-B4F6-9E5ACE6AC977}" type="presParOf" srcId="{CB7352C4-2772-4486-8235-DED49336F235}" destId="{7DB78884-6F19-401B-A7E8-6B4AB81A8988}" srcOrd="2" destOrd="0" presId="urn:microsoft.com/office/officeart/2008/layout/LinedList"/>
    <dgm:cxn modelId="{8FF999C3-5141-45FC-BE00-C02BB6BFB227}" type="presParOf" srcId="{CB7352C4-2772-4486-8235-DED49336F235}" destId="{A6EE4934-D93C-4256-B9DB-60D578DE02D2}" srcOrd="3" destOrd="0" presId="urn:microsoft.com/office/officeart/2008/layout/LinedList"/>
    <dgm:cxn modelId="{CA96699B-705A-48A8-A1DC-7EE74E0CC41B}" type="presParOf" srcId="{A6EE4934-D93C-4256-B9DB-60D578DE02D2}" destId="{26E03994-2C4A-4E35-AAA8-BB179A2916CB}" srcOrd="0" destOrd="0" presId="urn:microsoft.com/office/officeart/2008/layout/LinedList"/>
    <dgm:cxn modelId="{060DF4EB-4456-421D-A20B-43DE063109A7}" type="presParOf" srcId="{A6EE4934-D93C-4256-B9DB-60D578DE02D2}" destId="{2534F5FC-8210-4C8A-B167-4233A6BA5887}" srcOrd="1" destOrd="0" presId="urn:microsoft.com/office/officeart/2008/layout/LinedList"/>
    <dgm:cxn modelId="{98C3B8A1-D49F-4E94-B31A-68A685D98EA8}" type="presParOf" srcId="{CB7352C4-2772-4486-8235-DED49336F235}" destId="{6D6E500E-2E51-4E01-809F-E4AF9B4D517E}" srcOrd="4" destOrd="0" presId="urn:microsoft.com/office/officeart/2008/layout/LinedList"/>
    <dgm:cxn modelId="{87445B39-C592-4E20-BAD6-20EE01A6760B}" type="presParOf" srcId="{CB7352C4-2772-4486-8235-DED49336F235}" destId="{C561A679-5C99-443F-9DD6-AEEA4D825F24}" srcOrd="5" destOrd="0" presId="urn:microsoft.com/office/officeart/2008/layout/LinedList"/>
    <dgm:cxn modelId="{7507D34A-0E87-438C-AE80-60078B395E72}" type="presParOf" srcId="{C561A679-5C99-443F-9DD6-AEEA4D825F24}" destId="{0B331777-8EFE-4678-9CA1-6C759842196C}" srcOrd="0" destOrd="0" presId="urn:microsoft.com/office/officeart/2008/layout/LinedList"/>
    <dgm:cxn modelId="{78551555-22D6-44F6-BCD5-516595876BCE}" type="presParOf" srcId="{C561A679-5C99-443F-9DD6-AEEA4D825F24}" destId="{483AB207-5125-40DA-91EF-EEF712479975}" srcOrd="1" destOrd="0" presId="urn:microsoft.com/office/officeart/2008/layout/LinedList"/>
    <dgm:cxn modelId="{8469C050-07FD-4332-9D97-5B56FBCA24FD}" type="presParOf" srcId="{CB7352C4-2772-4486-8235-DED49336F235}" destId="{A2775FA0-A1B4-49F6-91A6-0F05B620791F}" srcOrd="6" destOrd="0" presId="urn:microsoft.com/office/officeart/2008/layout/LinedList"/>
    <dgm:cxn modelId="{2FB986EB-3DA9-4827-BD79-A6E77D1CFF68}" type="presParOf" srcId="{CB7352C4-2772-4486-8235-DED49336F235}" destId="{82C92B57-98CC-4997-AEF5-71F04885BB37}" srcOrd="7" destOrd="0" presId="urn:microsoft.com/office/officeart/2008/layout/LinedList"/>
    <dgm:cxn modelId="{DDFDF2AD-2AA7-4E91-A00B-B17F7ACCDB5F}" type="presParOf" srcId="{82C92B57-98CC-4997-AEF5-71F04885BB37}" destId="{406F936E-F1E8-4F70-8459-2B9628A1E59A}" srcOrd="0" destOrd="0" presId="urn:microsoft.com/office/officeart/2008/layout/LinedList"/>
    <dgm:cxn modelId="{AB900FAD-98AC-40D3-A01C-4FB2727989DA}" type="presParOf" srcId="{82C92B57-98CC-4997-AEF5-71F04885BB37}" destId="{78491AA2-64ED-4D9E-89ED-B2F57FC16256}" srcOrd="1" destOrd="0" presId="urn:microsoft.com/office/officeart/2008/layout/LinedList"/>
    <dgm:cxn modelId="{8595C9AE-F87D-4B79-87D4-6A9F1A77CA1C}" type="presParOf" srcId="{CB7352C4-2772-4486-8235-DED49336F235}" destId="{8F50528D-9CBF-41E6-8FB9-AFECCD77F0E5}" srcOrd="8" destOrd="0" presId="urn:microsoft.com/office/officeart/2008/layout/LinedList"/>
    <dgm:cxn modelId="{D5471DBB-9DDF-40A7-91E6-69611867923C}" type="presParOf" srcId="{CB7352C4-2772-4486-8235-DED49336F235}" destId="{A1DE93DD-EFBD-4CE6-8611-A47AE1A56022}" srcOrd="9" destOrd="0" presId="urn:microsoft.com/office/officeart/2008/layout/LinedList"/>
    <dgm:cxn modelId="{73C7C5CF-1147-4B01-8380-9B4EB37C3A83}" type="presParOf" srcId="{A1DE93DD-EFBD-4CE6-8611-A47AE1A56022}" destId="{3669610B-D2AB-47CA-AAD9-A1835D2B7F66}" srcOrd="0" destOrd="0" presId="urn:microsoft.com/office/officeart/2008/layout/LinedList"/>
    <dgm:cxn modelId="{44C2FE7A-E029-4B37-B562-2D4BD6505D9A}" type="presParOf" srcId="{A1DE93DD-EFBD-4CE6-8611-A47AE1A56022}" destId="{2611F299-7869-4854-BDD2-53C12E4C806B}" srcOrd="1" destOrd="0" presId="urn:microsoft.com/office/officeart/2008/layout/LinedList"/>
    <dgm:cxn modelId="{0677FA64-DA0E-44FD-AD1D-428B43092664}" type="presParOf" srcId="{CB7352C4-2772-4486-8235-DED49336F235}" destId="{4BD47C8B-236B-46D3-89A9-BA3C92CEBEA4}" srcOrd="10" destOrd="0" presId="urn:microsoft.com/office/officeart/2008/layout/LinedList"/>
    <dgm:cxn modelId="{8B1FA884-6E91-4F80-A411-9CB32246EC9A}" type="presParOf" srcId="{CB7352C4-2772-4486-8235-DED49336F235}" destId="{BED7AB3A-B469-438A-991B-47DA65D214A9}" srcOrd="11" destOrd="0" presId="urn:microsoft.com/office/officeart/2008/layout/LinedList"/>
    <dgm:cxn modelId="{B2EA4AEC-06ED-4BAA-AD63-B5686871D445}" type="presParOf" srcId="{BED7AB3A-B469-438A-991B-47DA65D214A9}" destId="{EAA1B947-DE5B-463E-BC61-E9FEC69F0071}" srcOrd="0" destOrd="0" presId="urn:microsoft.com/office/officeart/2008/layout/LinedList"/>
    <dgm:cxn modelId="{4E3A4C6D-A6A1-4165-BCEC-BAE463B23126}" type="presParOf" srcId="{BED7AB3A-B469-438A-991B-47DA65D214A9}" destId="{9F13867F-6089-4311-8B48-A93FFCD8D513}" srcOrd="1" destOrd="0" presId="urn:microsoft.com/office/officeart/2008/layout/LinedList"/>
    <dgm:cxn modelId="{33BD5FD7-2FD9-4D46-9C89-AA942296B2EA}" type="presParOf" srcId="{CB7352C4-2772-4486-8235-DED49336F235}" destId="{D9F3129B-3CC1-498D-BF78-B75E8B218182}" srcOrd="12" destOrd="0" presId="urn:microsoft.com/office/officeart/2008/layout/LinedList"/>
    <dgm:cxn modelId="{1FF0D5B3-4280-4918-BE4A-195B58F5A106}" type="presParOf" srcId="{CB7352C4-2772-4486-8235-DED49336F235}" destId="{819CAE63-4FC8-467B-BE4A-0FA0378F7673}" srcOrd="13" destOrd="0" presId="urn:microsoft.com/office/officeart/2008/layout/LinedList"/>
    <dgm:cxn modelId="{50AB326D-58AF-4B98-9D3A-BE1223874BDB}" type="presParOf" srcId="{819CAE63-4FC8-467B-BE4A-0FA0378F7673}" destId="{9AC5B697-9735-452B-B718-537005132DF9}" srcOrd="0" destOrd="0" presId="urn:microsoft.com/office/officeart/2008/layout/LinedList"/>
    <dgm:cxn modelId="{EF3DB62F-9D85-4914-B0B4-83EA79DB0DC7}" type="presParOf" srcId="{819CAE63-4FC8-467B-BE4A-0FA0378F7673}" destId="{2C794DD5-B364-4963-8C54-BDED4578A354}" srcOrd="1" destOrd="0" presId="urn:microsoft.com/office/officeart/2008/layout/LinedList"/>
    <dgm:cxn modelId="{894F9940-AB1E-4514-A8C3-AF641AFBE81E}" type="presParOf" srcId="{CB7352C4-2772-4486-8235-DED49336F235}" destId="{AABE10F1-B23F-43BA-B94E-5D0A71FE21E2}" srcOrd="14" destOrd="0" presId="urn:microsoft.com/office/officeart/2008/layout/LinedList"/>
    <dgm:cxn modelId="{FC633E7A-2627-4862-94D4-AD6FF8457397}" type="presParOf" srcId="{CB7352C4-2772-4486-8235-DED49336F235}" destId="{36763422-A51B-4B3F-A9F4-90F6B1A7A740}" srcOrd="15" destOrd="0" presId="urn:microsoft.com/office/officeart/2008/layout/LinedList"/>
    <dgm:cxn modelId="{F67A050A-64B8-452B-885B-5AF50CF0A888}" type="presParOf" srcId="{36763422-A51B-4B3F-A9F4-90F6B1A7A740}" destId="{D603A49D-FE31-4BC5-9401-930F15AF8ED9}" srcOrd="0" destOrd="0" presId="urn:microsoft.com/office/officeart/2008/layout/LinedList"/>
    <dgm:cxn modelId="{5878FBBA-0250-4E13-A2C6-0460FE08F9EB}" type="presParOf" srcId="{36763422-A51B-4B3F-A9F4-90F6B1A7A740}" destId="{925B021A-FF92-4DB0-AD7D-0E724D99FDEB}" srcOrd="1" destOrd="0" presId="urn:microsoft.com/office/officeart/2008/layout/LinedList"/>
    <dgm:cxn modelId="{82A02128-3E37-47EB-B2F3-D786F9B02170}" type="presParOf" srcId="{CB7352C4-2772-4486-8235-DED49336F235}" destId="{E3470853-660E-4E84-A0CB-299FBC0645CC}" srcOrd="16" destOrd="0" presId="urn:microsoft.com/office/officeart/2008/layout/LinedList"/>
    <dgm:cxn modelId="{089EC45C-A7EF-4A4C-8A8F-FB8039DF68BB}" type="presParOf" srcId="{CB7352C4-2772-4486-8235-DED49336F235}" destId="{B2916191-1017-434F-96DA-49DFD7F23D2A}" srcOrd="17" destOrd="0" presId="urn:microsoft.com/office/officeart/2008/layout/LinedList"/>
    <dgm:cxn modelId="{BDCC7122-E7AA-417F-8BB6-99BB50111BC2}" type="presParOf" srcId="{B2916191-1017-434F-96DA-49DFD7F23D2A}" destId="{B5D1A66B-F39E-4611-A7BA-884A869202D3}" srcOrd="0" destOrd="0" presId="urn:microsoft.com/office/officeart/2008/layout/LinedList"/>
    <dgm:cxn modelId="{3A8C02DB-D552-4174-A240-024D831A7F06}" type="presParOf" srcId="{B2916191-1017-434F-96DA-49DFD7F23D2A}" destId="{405F4A1F-BDFA-43FE-8ABA-36B462F0E059}" srcOrd="1" destOrd="0" presId="urn:microsoft.com/office/officeart/2008/layout/LinedList"/>
    <dgm:cxn modelId="{9BBA3F80-2486-487B-923B-ED62C9D7C186}" type="presParOf" srcId="{CB7352C4-2772-4486-8235-DED49336F235}" destId="{C7AE0D06-25DA-4FC2-812B-23ACE950ED74}" srcOrd="18" destOrd="0" presId="urn:microsoft.com/office/officeart/2008/layout/LinedList"/>
    <dgm:cxn modelId="{8D429E30-8125-4A85-BC5B-AAB64BD527E5}" type="presParOf" srcId="{CB7352C4-2772-4486-8235-DED49336F235}" destId="{00899D8F-A819-4169-A9B1-2C7411A18F57}" srcOrd="19" destOrd="0" presId="urn:microsoft.com/office/officeart/2008/layout/LinedList"/>
    <dgm:cxn modelId="{52234AF4-606F-416F-B86B-CED4654F8096}" type="presParOf" srcId="{00899D8F-A819-4169-A9B1-2C7411A18F57}" destId="{D2DE6928-7EA3-4AFB-A509-F5B950001E3C}" srcOrd="0" destOrd="0" presId="urn:microsoft.com/office/officeart/2008/layout/LinedList"/>
    <dgm:cxn modelId="{B1745682-944E-4143-9DC2-1BBCD9200607}" type="presParOf" srcId="{00899D8F-A819-4169-A9B1-2C7411A18F57}" destId="{E78D567A-4C20-47B6-8E0B-1C43A27B69A3}" srcOrd="1" destOrd="0" presId="urn:microsoft.com/office/officeart/2008/layout/LinedList"/>
    <dgm:cxn modelId="{ECE93CB2-D581-410D-8DF2-E4040D5BFFED}" type="presParOf" srcId="{CB7352C4-2772-4486-8235-DED49336F235}" destId="{2BE5C70C-7A26-44B4-93CA-FC330A55019D}" srcOrd="20" destOrd="0" presId="urn:microsoft.com/office/officeart/2008/layout/LinedList"/>
    <dgm:cxn modelId="{F92BEDDF-92AF-445C-BB1B-0FAEFBD6F9A1}" type="presParOf" srcId="{CB7352C4-2772-4486-8235-DED49336F235}" destId="{ACE4C968-67E7-4CD9-A636-D10328D14B8A}" srcOrd="21" destOrd="0" presId="urn:microsoft.com/office/officeart/2008/layout/LinedList"/>
    <dgm:cxn modelId="{F470E547-FDA4-4160-99BC-AC26D2AF5C03}" type="presParOf" srcId="{ACE4C968-67E7-4CD9-A636-D10328D14B8A}" destId="{1CAF805F-FFBC-4429-BABE-C76C5278F9DC}" srcOrd="0" destOrd="0" presId="urn:microsoft.com/office/officeart/2008/layout/LinedList"/>
    <dgm:cxn modelId="{F5AC50B2-8240-4B86-BC61-A56B5C66BC2A}" type="presParOf" srcId="{ACE4C968-67E7-4CD9-A636-D10328D14B8A}" destId="{A86B7330-4320-4319-8005-C8F4F45F894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99C5B-9C1E-44A3-B398-C1BF12522EAC}"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68C25B0-0511-400A-81BC-A72CAF61B4B5}">
      <dgm:prSet/>
      <dgm:spPr/>
      <dgm:t>
        <a:bodyPr/>
        <a:lstStyle/>
        <a:p>
          <a:r>
            <a:rPr lang="en-US" dirty="0">
              <a:latin typeface="Calibri" panose="020F0502020204030204" pitchFamily="34" charset="0"/>
              <a:cs typeface="Calibri" panose="020F0502020204030204" pitchFamily="34" charset="0"/>
            </a:rPr>
            <a:t>Employment of Medical Assistants is expected to grow 29 percent from 2016 to 2026 </a:t>
          </a:r>
        </a:p>
      </dgm:t>
    </dgm:pt>
    <dgm:pt modelId="{E1F9106C-9AEB-48FA-8037-9FA6A1D41EC8}" type="parTrans" cxnId="{CA9CE030-4783-44D9-B44F-E7AFF45E8567}">
      <dgm:prSet/>
      <dgm:spPr/>
      <dgm:t>
        <a:bodyPr/>
        <a:lstStyle/>
        <a:p>
          <a:endParaRPr lang="en-US"/>
        </a:p>
      </dgm:t>
    </dgm:pt>
    <dgm:pt modelId="{D1F70C69-47BC-4D0D-883F-6412790B3C3E}" type="sibTrans" cxnId="{CA9CE030-4783-44D9-B44F-E7AFF45E8567}">
      <dgm:prSet/>
      <dgm:spPr/>
      <dgm:t>
        <a:bodyPr/>
        <a:lstStyle/>
        <a:p>
          <a:endParaRPr lang="en-US"/>
        </a:p>
      </dgm:t>
    </dgm:pt>
    <dgm:pt modelId="{4C37CAB2-A482-4ABE-84A4-8449C8408DAF}">
      <dgm:prSet/>
      <dgm:spPr/>
      <dgm:t>
        <a:bodyPr/>
        <a:lstStyle/>
        <a:p>
          <a:r>
            <a:rPr lang="en-US" dirty="0">
              <a:latin typeface="Calibri" panose="020F0502020204030204" pitchFamily="34" charset="0"/>
              <a:cs typeface="Calibri" panose="020F0502020204030204" pitchFamily="34" charset="0"/>
            </a:rPr>
            <a:t>One of the fastest growing occupations in the country</a:t>
          </a:r>
        </a:p>
      </dgm:t>
    </dgm:pt>
    <dgm:pt modelId="{277A9E25-8222-4D4D-9818-AE1B18A9C6CA}" type="parTrans" cxnId="{66F8A97D-DE9A-4ABE-B71A-2B5358B90DF3}">
      <dgm:prSet/>
      <dgm:spPr/>
      <dgm:t>
        <a:bodyPr/>
        <a:lstStyle/>
        <a:p>
          <a:endParaRPr lang="en-US"/>
        </a:p>
      </dgm:t>
    </dgm:pt>
    <dgm:pt modelId="{96EF7AA6-435E-4622-A159-EAF37BEB7379}" type="sibTrans" cxnId="{66F8A97D-DE9A-4ABE-B71A-2B5358B90DF3}">
      <dgm:prSet/>
      <dgm:spPr/>
      <dgm:t>
        <a:bodyPr/>
        <a:lstStyle/>
        <a:p>
          <a:endParaRPr lang="en-US"/>
        </a:p>
      </dgm:t>
    </dgm:pt>
    <dgm:pt modelId="{D39BCB97-7790-40E9-8BD1-C8776A82A8FE}">
      <dgm:prSet/>
      <dgm:spPr/>
      <dgm:t>
        <a:bodyPr/>
        <a:lstStyle/>
        <a:p>
          <a:r>
            <a:rPr lang="en-US" b="0" i="0" dirty="0">
              <a:latin typeface="Calibri" panose="020F0502020204030204" pitchFamily="34" charset="0"/>
              <a:cs typeface="Calibri" panose="020F0502020204030204" pitchFamily="34" charset="0"/>
            </a:rPr>
            <a:t>The median annual wage for medical assistants is $40,700 in according to the U.S. Bureau of Labor Statistics. These are starting wages.</a:t>
          </a:r>
          <a:endParaRPr lang="en-US" dirty="0">
            <a:latin typeface="Calibri" panose="020F0502020204030204" pitchFamily="34" charset="0"/>
            <a:cs typeface="Calibri" panose="020F0502020204030204" pitchFamily="34" charset="0"/>
          </a:endParaRPr>
        </a:p>
      </dgm:t>
    </dgm:pt>
    <dgm:pt modelId="{6F01EC61-B33E-4A44-AC8B-8E37FA493455}" type="parTrans" cxnId="{C2E408B5-0D77-47FA-94C1-282BD57780E1}">
      <dgm:prSet/>
      <dgm:spPr/>
      <dgm:t>
        <a:bodyPr/>
        <a:lstStyle/>
        <a:p>
          <a:endParaRPr lang="en-US"/>
        </a:p>
      </dgm:t>
    </dgm:pt>
    <dgm:pt modelId="{45DD16D3-8CF2-45A3-85FB-77BF11D7A00A}" type="sibTrans" cxnId="{C2E408B5-0D77-47FA-94C1-282BD57780E1}">
      <dgm:prSet/>
      <dgm:spPr/>
      <dgm:t>
        <a:bodyPr/>
        <a:lstStyle/>
        <a:p>
          <a:endParaRPr lang="en-US"/>
        </a:p>
      </dgm:t>
    </dgm:pt>
    <dgm:pt modelId="{6D795242-1B60-4775-AC86-5E7849A0B6F5}" type="pres">
      <dgm:prSet presAssocID="{D0699C5B-9C1E-44A3-B398-C1BF12522EAC}" presName="hierChild1" presStyleCnt="0">
        <dgm:presLayoutVars>
          <dgm:chPref val="1"/>
          <dgm:dir/>
          <dgm:animOne val="branch"/>
          <dgm:animLvl val="lvl"/>
          <dgm:resizeHandles/>
        </dgm:presLayoutVars>
      </dgm:prSet>
      <dgm:spPr/>
    </dgm:pt>
    <dgm:pt modelId="{5EB03B0A-17D1-4D72-A4B0-70ABF0028F3D}" type="pres">
      <dgm:prSet presAssocID="{568C25B0-0511-400A-81BC-A72CAF61B4B5}" presName="hierRoot1" presStyleCnt="0"/>
      <dgm:spPr/>
    </dgm:pt>
    <dgm:pt modelId="{954313FB-A369-4619-84D1-4581BE1AA541}" type="pres">
      <dgm:prSet presAssocID="{568C25B0-0511-400A-81BC-A72CAF61B4B5}" presName="composite" presStyleCnt="0"/>
      <dgm:spPr/>
    </dgm:pt>
    <dgm:pt modelId="{FF2AB653-6D4C-4911-B9E0-281652F8367E}" type="pres">
      <dgm:prSet presAssocID="{568C25B0-0511-400A-81BC-A72CAF61B4B5}" presName="background" presStyleLbl="node0" presStyleIdx="0" presStyleCnt="3"/>
      <dgm:spPr/>
    </dgm:pt>
    <dgm:pt modelId="{F61AE0A6-E0F0-4E43-AD07-908F7C40AEC4}" type="pres">
      <dgm:prSet presAssocID="{568C25B0-0511-400A-81BC-A72CAF61B4B5}" presName="text" presStyleLbl="fgAcc0" presStyleIdx="0" presStyleCnt="3" custLinFactNeighborX="-884" custLinFactNeighborY="-53854">
        <dgm:presLayoutVars>
          <dgm:chPref val="3"/>
        </dgm:presLayoutVars>
      </dgm:prSet>
      <dgm:spPr/>
    </dgm:pt>
    <dgm:pt modelId="{5F38002F-5D75-4075-8629-FA0112CBA260}" type="pres">
      <dgm:prSet presAssocID="{568C25B0-0511-400A-81BC-A72CAF61B4B5}" presName="hierChild2" presStyleCnt="0"/>
      <dgm:spPr/>
    </dgm:pt>
    <dgm:pt modelId="{5421FB9E-3B62-444C-A54A-84B0CA888F87}" type="pres">
      <dgm:prSet presAssocID="{4C37CAB2-A482-4ABE-84A4-8449C8408DAF}" presName="hierRoot1" presStyleCnt="0"/>
      <dgm:spPr/>
    </dgm:pt>
    <dgm:pt modelId="{90B996E7-5969-49F9-B1DF-C6BC7A631D8E}" type="pres">
      <dgm:prSet presAssocID="{4C37CAB2-A482-4ABE-84A4-8449C8408DAF}" presName="composite" presStyleCnt="0"/>
      <dgm:spPr/>
    </dgm:pt>
    <dgm:pt modelId="{B1CDDEAE-BA14-49D0-B332-EEA2C42AA4D6}" type="pres">
      <dgm:prSet presAssocID="{4C37CAB2-A482-4ABE-84A4-8449C8408DAF}" presName="background" presStyleLbl="node0" presStyleIdx="1" presStyleCnt="3"/>
      <dgm:spPr/>
    </dgm:pt>
    <dgm:pt modelId="{9268C325-F798-406A-86CC-3554D795374B}" type="pres">
      <dgm:prSet presAssocID="{4C37CAB2-A482-4ABE-84A4-8449C8408DAF}" presName="text" presStyleLbl="fgAcc0" presStyleIdx="1" presStyleCnt="3" custLinFactNeighborX="-3595" custLinFactNeighborY="-53854">
        <dgm:presLayoutVars>
          <dgm:chPref val="3"/>
        </dgm:presLayoutVars>
      </dgm:prSet>
      <dgm:spPr/>
    </dgm:pt>
    <dgm:pt modelId="{F1F713E6-4D4B-4BE1-8E4F-3C7D16D7453F}" type="pres">
      <dgm:prSet presAssocID="{4C37CAB2-A482-4ABE-84A4-8449C8408DAF}" presName="hierChild2" presStyleCnt="0"/>
      <dgm:spPr/>
    </dgm:pt>
    <dgm:pt modelId="{9F130E46-6220-4706-BEC5-3EC112B7356A}" type="pres">
      <dgm:prSet presAssocID="{D39BCB97-7790-40E9-8BD1-C8776A82A8FE}" presName="hierRoot1" presStyleCnt="0"/>
      <dgm:spPr/>
    </dgm:pt>
    <dgm:pt modelId="{E90B8884-BA02-467A-9794-A109A7A7C718}" type="pres">
      <dgm:prSet presAssocID="{D39BCB97-7790-40E9-8BD1-C8776A82A8FE}" presName="composite" presStyleCnt="0"/>
      <dgm:spPr/>
    </dgm:pt>
    <dgm:pt modelId="{559C8300-EE29-44B6-8C6B-DBB9885E3577}" type="pres">
      <dgm:prSet presAssocID="{D39BCB97-7790-40E9-8BD1-C8776A82A8FE}" presName="background" presStyleLbl="node0" presStyleIdx="2" presStyleCnt="3"/>
      <dgm:spPr/>
    </dgm:pt>
    <dgm:pt modelId="{B03DE1FF-EB55-4CAD-8C0A-5E58E7A230EA}" type="pres">
      <dgm:prSet presAssocID="{D39BCB97-7790-40E9-8BD1-C8776A82A8FE}" presName="text" presStyleLbl="fgAcc0" presStyleIdx="2" presStyleCnt="3" custLinFactNeighborX="-7189" custLinFactNeighborY="-53854">
        <dgm:presLayoutVars>
          <dgm:chPref val="3"/>
        </dgm:presLayoutVars>
      </dgm:prSet>
      <dgm:spPr/>
    </dgm:pt>
    <dgm:pt modelId="{EB39AD14-2810-4752-8EEC-9264085F086A}" type="pres">
      <dgm:prSet presAssocID="{D39BCB97-7790-40E9-8BD1-C8776A82A8FE}" presName="hierChild2" presStyleCnt="0"/>
      <dgm:spPr/>
    </dgm:pt>
  </dgm:ptLst>
  <dgm:cxnLst>
    <dgm:cxn modelId="{6257D81F-0E45-4219-B334-1A87DC278455}" type="presOf" srcId="{568C25B0-0511-400A-81BC-A72CAF61B4B5}" destId="{F61AE0A6-E0F0-4E43-AD07-908F7C40AEC4}" srcOrd="0" destOrd="0" presId="urn:microsoft.com/office/officeart/2005/8/layout/hierarchy1"/>
    <dgm:cxn modelId="{CA9CE030-4783-44D9-B44F-E7AFF45E8567}" srcId="{D0699C5B-9C1E-44A3-B398-C1BF12522EAC}" destId="{568C25B0-0511-400A-81BC-A72CAF61B4B5}" srcOrd="0" destOrd="0" parTransId="{E1F9106C-9AEB-48FA-8037-9FA6A1D41EC8}" sibTransId="{D1F70C69-47BC-4D0D-883F-6412790B3C3E}"/>
    <dgm:cxn modelId="{DAD10936-F621-4801-A183-431A142E998C}" type="presOf" srcId="{D0699C5B-9C1E-44A3-B398-C1BF12522EAC}" destId="{6D795242-1B60-4775-AC86-5E7849A0B6F5}" srcOrd="0" destOrd="0" presId="urn:microsoft.com/office/officeart/2005/8/layout/hierarchy1"/>
    <dgm:cxn modelId="{66F8A97D-DE9A-4ABE-B71A-2B5358B90DF3}" srcId="{D0699C5B-9C1E-44A3-B398-C1BF12522EAC}" destId="{4C37CAB2-A482-4ABE-84A4-8449C8408DAF}" srcOrd="1" destOrd="0" parTransId="{277A9E25-8222-4D4D-9818-AE1B18A9C6CA}" sibTransId="{96EF7AA6-435E-4622-A159-EAF37BEB7379}"/>
    <dgm:cxn modelId="{C245348E-EC1F-4CAB-9253-E65E22E7E254}" type="presOf" srcId="{D39BCB97-7790-40E9-8BD1-C8776A82A8FE}" destId="{B03DE1FF-EB55-4CAD-8C0A-5E58E7A230EA}" srcOrd="0" destOrd="0" presId="urn:microsoft.com/office/officeart/2005/8/layout/hierarchy1"/>
    <dgm:cxn modelId="{119162B0-DBB2-48EA-8BC6-F9F3080D4DFB}" type="presOf" srcId="{4C37CAB2-A482-4ABE-84A4-8449C8408DAF}" destId="{9268C325-F798-406A-86CC-3554D795374B}" srcOrd="0" destOrd="0" presId="urn:microsoft.com/office/officeart/2005/8/layout/hierarchy1"/>
    <dgm:cxn modelId="{C2E408B5-0D77-47FA-94C1-282BD57780E1}" srcId="{D0699C5B-9C1E-44A3-B398-C1BF12522EAC}" destId="{D39BCB97-7790-40E9-8BD1-C8776A82A8FE}" srcOrd="2" destOrd="0" parTransId="{6F01EC61-B33E-4A44-AC8B-8E37FA493455}" sibTransId="{45DD16D3-8CF2-45A3-85FB-77BF11D7A00A}"/>
    <dgm:cxn modelId="{94B4E26E-B7A4-4851-A85D-2EC8A846A4D8}" type="presParOf" srcId="{6D795242-1B60-4775-AC86-5E7849A0B6F5}" destId="{5EB03B0A-17D1-4D72-A4B0-70ABF0028F3D}" srcOrd="0" destOrd="0" presId="urn:microsoft.com/office/officeart/2005/8/layout/hierarchy1"/>
    <dgm:cxn modelId="{40FA97EB-F047-49D8-8434-2FF6B807908A}" type="presParOf" srcId="{5EB03B0A-17D1-4D72-A4B0-70ABF0028F3D}" destId="{954313FB-A369-4619-84D1-4581BE1AA541}" srcOrd="0" destOrd="0" presId="urn:microsoft.com/office/officeart/2005/8/layout/hierarchy1"/>
    <dgm:cxn modelId="{CF8A0F4C-B654-44A4-A8A9-B7AEE1E3D03D}" type="presParOf" srcId="{954313FB-A369-4619-84D1-4581BE1AA541}" destId="{FF2AB653-6D4C-4911-B9E0-281652F8367E}" srcOrd="0" destOrd="0" presId="urn:microsoft.com/office/officeart/2005/8/layout/hierarchy1"/>
    <dgm:cxn modelId="{0B6F309A-310C-4F2A-B49E-3C2381E4E16B}" type="presParOf" srcId="{954313FB-A369-4619-84D1-4581BE1AA541}" destId="{F61AE0A6-E0F0-4E43-AD07-908F7C40AEC4}" srcOrd="1" destOrd="0" presId="urn:microsoft.com/office/officeart/2005/8/layout/hierarchy1"/>
    <dgm:cxn modelId="{F91FB75B-E762-4417-A3B4-7185A2E9ED12}" type="presParOf" srcId="{5EB03B0A-17D1-4D72-A4B0-70ABF0028F3D}" destId="{5F38002F-5D75-4075-8629-FA0112CBA260}" srcOrd="1" destOrd="0" presId="urn:microsoft.com/office/officeart/2005/8/layout/hierarchy1"/>
    <dgm:cxn modelId="{E35E7E90-1271-46A1-8331-15D04EF39C65}" type="presParOf" srcId="{6D795242-1B60-4775-AC86-5E7849A0B6F5}" destId="{5421FB9E-3B62-444C-A54A-84B0CA888F87}" srcOrd="1" destOrd="0" presId="urn:microsoft.com/office/officeart/2005/8/layout/hierarchy1"/>
    <dgm:cxn modelId="{797312E5-B5C3-4C81-9D32-DB129A182166}" type="presParOf" srcId="{5421FB9E-3B62-444C-A54A-84B0CA888F87}" destId="{90B996E7-5969-49F9-B1DF-C6BC7A631D8E}" srcOrd="0" destOrd="0" presId="urn:microsoft.com/office/officeart/2005/8/layout/hierarchy1"/>
    <dgm:cxn modelId="{5E9E6FA6-59E0-4F5D-8C87-8CE670A097F2}" type="presParOf" srcId="{90B996E7-5969-49F9-B1DF-C6BC7A631D8E}" destId="{B1CDDEAE-BA14-49D0-B332-EEA2C42AA4D6}" srcOrd="0" destOrd="0" presId="urn:microsoft.com/office/officeart/2005/8/layout/hierarchy1"/>
    <dgm:cxn modelId="{5AB9D342-E4CB-4F9B-886A-A16540EDCCDC}" type="presParOf" srcId="{90B996E7-5969-49F9-B1DF-C6BC7A631D8E}" destId="{9268C325-F798-406A-86CC-3554D795374B}" srcOrd="1" destOrd="0" presId="urn:microsoft.com/office/officeart/2005/8/layout/hierarchy1"/>
    <dgm:cxn modelId="{E6560BDD-11C9-401A-B2CE-8EA63A0ECD63}" type="presParOf" srcId="{5421FB9E-3B62-444C-A54A-84B0CA888F87}" destId="{F1F713E6-4D4B-4BE1-8E4F-3C7D16D7453F}" srcOrd="1" destOrd="0" presId="urn:microsoft.com/office/officeart/2005/8/layout/hierarchy1"/>
    <dgm:cxn modelId="{4CDBEEDA-3A4F-4687-AF17-A4A8D2DD1CA6}" type="presParOf" srcId="{6D795242-1B60-4775-AC86-5E7849A0B6F5}" destId="{9F130E46-6220-4706-BEC5-3EC112B7356A}" srcOrd="2" destOrd="0" presId="urn:microsoft.com/office/officeart/2005/8/layout/hierarchy1"/>
    <dgm:cxn modelId="{627798A7-AC3D-482B-B4C2-7E32EB8E2F93}" type="presParOf" srcId="{9F130E46-6220-4706-BEC5-3EC112B7356A}" destId="{E90B8884-BA02-467A-9794-A109A7A7C718}" srcOrd="0" destOrd="0" presId="urn:microsoft.com/office/officeart/2005/8/layout/hierarchy1"/>
    <dgm:cxn modelId="{54DC55E9-FC18-4EBE-B20E-E4F61996A61F}" type="presParOf" srcId="{E90B8884-BA02-467A-9794-A109A7A7C718}" destId="{559C8300-EE29-44B6-8C6B-DBB9885E3577}" srcOrd="0" destOrd="0" presId="urn:microsoft.com/office/officeart/2005/8/layout/hierarchy1"/>
    <dgm:cxn modelId="{C2D33281-ECE6-403D-95E0-E57B30147C37}" type="presParOf" srcId="{E90B8884-BA02-467A-9794-A109A7A7C718}" destId="{B03DE1FF-EB55-4CAD-8C0A-5E58E7A230EA}" srcOrd="1" destOrd="0" presId="urn:microsoft.com/office/officeart/2005/8/layout/hierarchy1"/>
    <dgm:cxn modelId="{48373EBA-1DED-44D6-B298-1CC8E8D1F532}" type="presParOf" srcId="{9F130E46-6220-4706-BEC5-3EC112B7356A}" destId="{EB39AD14-2810-4752-8EEC-9264085F086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CF6EC-1DD1-4966-80E0-B5E217CE2BB1}"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3B76B5E-E06D-4006-A00B-55EF0B140ECC}">
      <dgm:prSet/>
      <dgm:spPr>
        <a:solidFill>
          <a:schemeClr val="bg2">
            <a:lumMod val="60000"/>
            <a:lumOff val="40000"/>
          </a:schemeClr>
        </a:solidFill>
      </dgm:spPr>
      <dgm:t>
        <a:bodyPr/>
        <a:lstStyle/>
        <a:p>
          <a:r>
            <a:rPr lang="en-US" dirty="0">
              <a:latin typeface="Calibri" panose="020F0502020204030204" pitchFamily="34" charset="0"/>
              <a:cs typeface="Calibri" panose="020F0502020204030204" pitchFamily="34" charset="0"/>
            </a:rPr>
            <a:t>The CSCC Medical Assisting certificate program is accredited by the </a:t>
          </a:r>
          <a:r>
            <a:rPr lang="en-US" i="0" dirty="0">
              <a:solidFill>
                <a:schemeClr val="bg2"/>
              </a:solidFill>
              <a:latin typeface="Calibri" panose="020F0502020204030204" pitchFamily="34" charset="0"/>
              <a:cs typeface="Calibri" panose="020F0502020204030204" pitchFamily="34" charset="0"/>
            </a:rPr>
            <a:t>Commission on Accreditation of Allied Health Education Programs (CAAHEP) </a:t>
          </a:r>
          <a:r>
            <a:rPr lang="en-US" dirty="0">
              <a:latin typeface="Calibri" panose="020F0502020204030204" pitchFamily="34" charset="0"/>
              <a:cs typeface="Calibri" panose="020F0502020204030204" pitchFamily="34" charset="0"/>
            </a:rPr>
            <a:t>upon the recommendation of the </a:t>
          </a:r>
          <a:r>
            <a:rPr lang="en-US" dirty="0">
              <a:solidFill>
                <a:schemeClr val="bg2"/>
              </a:solidFill>
              <a:latin typeface="Calibri" panose="020F0502020204030204" pitchFamily="34" charset="0"/>
              <a:cs typeface="Calibri" panose="020F0502020204030204" pitchFamily="34" charset="0"/>
            </a:rPr>
            <a:t>Medical Assisting Education Review Board (MAERB).</a:t>
          </a:r>
        </a:p>
      </dgm:t>
    </dgm:pt>
    <dgm:pt modelId="{B79D618B-E503-458A-A661-7ECA9DDB24AD}" type="parTrans" cxnId="{B4556D85-0114-45D3-8A83-C6AE418E54F0}">
      <dgm:prSet/>
      <dgm:spPr/>
      <dgm:t>
        <a:bodyPr/>
        <a:lstStyle/>
        <a:p>
          <a:endParaRPr lang="en-US">
            <a:latin typeface="Calibri" panose="020F0502020204030204" pitchFamily="34" charset="0"/>
            <a:cs typeface="Calibri" panose="020F0502020204030204" pitchFamily="34" charset="0"/>
          </a:endParaRPr>
        </a:p>
      </dgm:t>
    </dgm:pt>
    <dgm:pt modelId="{4B3A86B3-6D77-47B4-A6CA-0274BF91EC83}" type="sibTrans" cxnId="{B4556D85-0114-45D3-8A83-C6AE418E54F0}">
      <dgm:prSet/>
      <dgm:spPr/>
      <dgm:t>
        <a:bodyPr/>
        <a:lstStyle/>
        <a:p>
          <a:endParaRPr lang="en-US">
            <a:latin typeface="Calibri" panose="020F0502020204030204" pitchFamily="34" charset="0"/>
            <a:cs typeface="Calibri" panose="020F0502020204030204" pitchFamily="34" charset="0"/>
          </a:endParaRPr>
        </a:p>
      </dgm:t>
    </dgm:pt>
    <dgm:pt modelId="{A2F557BB-089E-46E5-9E03-A632ECA485B7}" type="pres">
      <dgm:prSet presAssocID="{0F6CF6EC-1DD1-4966-80E0-B5E217CE2BB1}" presName="linear" presStyleCnt="0">
        <dgm:presLayoutVars>
          <dgm:animLvl val="lvl"/>
          <dgm:resizeHandles val="exact"/>
        </dgm:presLayoutVars>
      </dgm:prSet>
      <dgm:spPr/>
    </dgm:pt>
    <dgm:pt modelId="{5AD79F57-CB8D-4E7E-9F46-FFF1EDF6E571}" type="pres">
      <dgm:prSet presAssocID="{D3B76B5E-E06D-4006-A00B-55EF0B140ECC}" presName="parentText" presStyleLbl="node1" presStyleIdx="0" presStyleCnt="1">
        <dgm:presLayoutVars>
          <dgm:chMax val="0"/>
          <dgm:bulletEnabled val="1"/>
        </dgm:presLayoutVars>
      </dgm:prSet>
      <dgm:spPr/>
    </dgm:pt>
  </dgm:ptLst>
  <dgm:cxnLst>
    <dgm:cxn modelId="{54840830-9A4E-4D4D-8922-5C12AE44BA4B}" type="presOf" srcId="{D3B76B5E-E06D-4006-A00B-55EF0B140ECC}" destId="{5AD79F57-CB8D-4E7E-9F46-FFF1EDF6E571}" srcOrd="0" destOrd="0" presId="urn:microsoft.com/office/officeart/2005/8/layout/vList2"/>
    <dgm:cxn modelId="{226E2679-5CF6-4B33-9CBD-F9C934763A33}" type="presOf" srcId="{0F6CF6EC-1DD1-4966-80E0-B5E217CE2BB1}" destId="{A2F557BB-089E-46E5-9E03-A632ECA485B7}" srcOrd="0" destOrd="0" presId="urn:microsoft.com/office/officeart/2005/8/layout/vList2"/>
    <dgm:cxn modelId="{B4556D85-0114-45D3-8A83-C6AE418E54F0}" srcId="{0F6CF6EC-1DD1-4966-80E0-B5E217CE2BB1}" destId="{D3B76B5E-E06D-4006-A00B-55EF0B140ECC}" srcOrd="0" destOrd="0" parTransId="{B79D618B-E503-458A-A661-7ECA9DDB24AD}" sibTransId="{4B3A86B3-6D77-47B4-A6CA-0274BF91EC83}"/>
    <dgm:cxn modelId="{06EA0DEA-2EBE-4AFB-A5E7-22C8B625AB97}" type="presParOf" srcId="{A2F557BB-089E-46E5-9E03-A632ECA485B7}" destId="{5AD79F57-CB8D-4E7E-9F46-FFF1EDF6E57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E581E-486D-471D-9884-F538C250808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31812F3-4004-4595-BCF6-136EAB8C43DF}">
      <dgm:prSet/>
      <dgm:spPr/>
      <dgm:t>
        <a:bodyPr/>
        <a:lstStyle/>
        <a:p>
          <a:pPr>
            <a:defRPr cap="all"/>
          </a:pPr>
          <a:r>
            <a:rPr lang="en-US" cap="none" dirty="0">
              <a:latin typeface="Calibri" panose="020F0502020204030204" pitchFamily="34" charset="0"/>
              <a:cs typeface="Calibri" panose="020F0502020204030204" pitchFamily="34" charset="0"/>
            </a:rPr>
            <a:t>CSCC was awarded approval from the Ohio Board of Regents to implement a Medical Assisting (MAT) program in 1996. The college began accepting candidates for the associates degree June 1996.</a:t>
          </a:r>
        </a:p>
      </dgm:t>
    </dgm:pt>
    <dgm:pt modelId="{3F5BD38D-0A81-4FAF-8D2C-FC7914689F76}" type="parTrans" cxnId="{9DAB73E1-9C5C-4031-8205-0936D1A901A8}">
      <dgm:prSet/>
      <dgm:spPr/>
      <dgm:t>
        <a:bodyPr/>
        <a:lstStyle/>
        <a:p>
          <a:endParaRPr lang="en-US">
            <a:latin typeface="Calibri" panose="020F0502020204030204" pitchFamily="34" charset="0"/>
            <a:cs typeface="Calibri" panose="020F0502020204030204" pitchFamily="34" charset="0"/>
          </a:endParaRPr>
        </a:p>
      </dgm:t>
    </dgm:pt>
    <dgm:pt modelId="{36D2376F-EEAF-43AC-BF73-254203A013BE}" type="sibTrans" cxnId="{9DAB73E1-9C5C-4031-8205-0936D1A901A8}">
      <dgm:prSet/>
      <dgm:spPr/>
      <dgm:t>
        <a:bodyPr/>
        <a:lstStyle/>
        <a:p>
          <a:endParaRPr lang="en-US">
            <a:latin typeface="Calibri" panose="020F0502020204030204" pitchFamily="34" charset="0"/>
            <a:cs typeface="Calibri" panose="020F0502020204030204" pitchFamily="34" charset="0"/>
          </a:endParaRPr>
        </a:p>
      </dgm:t>
    </dgm:pt>
    <dgm:pt modelId="{D1DB6959-822C-488C-9AD4-45C93BDCEF10}">
      <dgm:prSet/>
      <dgm:spPr/>
      <dgm:t>
        <a:bodyPr/>
        <a:lstStyle/>
        <a:p>
          <a:pPr>
            <a:defRPr cap="all"/>
          </a:pPr>
          <a:r>
            <a:rPr lang="en-US" cap="none" dirty="0">
              <a:latin typeface="Calibri" panose="020F0502020204030204" pitchFamily="34" charset="0"/>
              <a:cs typeface="Calibri" panose="020F0502020204030204" pitchFamily="34" charset="0"/>
            </a:rPr>
            <a:t>In April 1999, the CSCC MAT program received accreditation from CAAHEP, upon recommendation of MAERB as an associate degree program.  </a:t>
          </a:r>
        </a:p>
      </dgm:t>
    </dgm:pt>
    <dgm:pt modelId="{2270F80A-7FB9-48EB-A9C1-B02BF6C38015}" type="parTrans" cxnId="{FADD8F46-1CE2-425A-B284-1796DF2241F9}">
      <dgm:prSet/>
      <dgm:spPr/>
      <dgm:t>
        <a:bodyPr/>
        <a:lstStyle/>
        <a:p>
          <a:endParaRPr lang="en-US">
            <a:latin typeface="Calibri" panose="020F0502020204030204" pitchFamily="34" charset="0"/>
            <a:cs typeface="Calibri" panose="020F0502020204030204" pitchFamily="34" charset="0"/>
          </a:endParaRPr>
        </a:p>
      </dgm:t>
    </dgm:pt>
    <dgm:pt modelId="{1F023727-DAF5-41D4-AC09-AC409197B048}" type="sibTrans" cxnId="{FADD8F46-1CE2-425A-B284-1796DF2241F9}">
      <dgm:prSet/>
      <dgm:spPr/>
      <dgm:t>
        <a:bodyPr/>
        <a:lstStyle/>
        <a:p>
          <a:endParaRPr lang="en-US">
            <a:latin typeface="Calibri" panose="020F0502020204030204" pitchFamily="34" charset="0"/>
            <a:cs typeface="Calibri" panose="020F0502020204030204" pitchFamily="34" charset="0"/>
          </a:endParaRPr>
        </a:p>
      </dgm:t>
    </dgm:pt>
    <dgm:pt modelId="{0E5F4B5E-D098-4CAE-96C3-34BD6076DCC8}">
      <dgm:prSet/>
      <dgm:spPr/>
      <dgm:t>
        <a:bodyPr/>
        <a:lstStyle/>
        <a:p>
          <a:pPr>
            <a:defRPr cap="all"/>
          </a:pPr>
          <a:r>
            <a:rPr lang="en-US" cap="none">
              <a:latin typeface="Calibri" panose="020F0502020204030204" pitchFamily="34" charset="0"/>
              <a:cs typeface="Calibri" panose="020F0502020204030204" pitchFamily="34" charset="0"/>
            </a:rPr>
            <a:t>In 2006 the program was converted to a one-plus-one program in which students can follow the plan of study for the medical assisting certificate program and then choose to continue at CSCC to achieve the medical assisting ATS degree.  </a:t>
          </a:r>
        </a:p>
      </dgm:t>
    </dgm:pt>
    <dgm:pt modelId="{35FC8DB0-083B-4A6A-9C82-9CA47866EE3B}" type="parTrans" cxnId="{F7A10350-B4E6-425A-A337-C288EAF52588}">
      <dgm:prSet/>
      <dgm:spPr/>
      <dgm:t>
        <a:bodyPr/>
        <a:lstStyle/>
        <a:p>
          <a:endParaRPr lang="en-US">
            <a:latin typeface="Calibri" panose="020F0502020204030204" pitchFamily="34" charset="0"/>
            <a:cs typeface="Calibri" panose="020F0502020204030204" pitchFamily="34" charset="0"/>
          </a:endParaRPr>
        </a:p>
      </dgm:t>
    </dgm:pt>
    <dgm:pt modelId="{FA82083B-A238-4132-99A7-2EA3A65E4EDA}" type="sibTrans" cxnId="{F7A10350-B4E6-425A-A337-C288EAF52588}">
      <dgm:prSet/>
      <dgm:spPr/>
      <dgm:t>
        <a:bodyPr/>
        <a:lstStyle/>
        <a:p>
          <a:endParaRPr lang="en-US">
            <a:latin typeface="Calibri" panose="020F0502020204030204" pitchFamily="34" charset="0"/>
            <a:cs typeface="Calibri" panose="020F0502020204030204" pitchFamily="34" charset="0"/>
          </a:endParaRPr>
        </a:p>
      </dgm:t>
    </dgm:pt>
    <dgm:pt modelId="{59AB5893-F430-4936-AC03-FCA1125B49EF}" type="pres">
      <dgm:prSet presAssocID="{0B1E581E-486D-471D-9884-F538C2508088}" presName="vert0" presStyleCnt="0">
        <dgm:presLayoutVars>
          <dgm:dir/>
          <dgm:animOne val="branch"/>
          <dgm:animLvl val="lvl"/>
        </dgm:presLayoutVars>
      </dgm:prSet>
      <dgm:spPr/>
    </dgm:pt>
    <dgm:pt modelId="{7ACC214C-DA6E-413D-BCC6-FA857F868498}" type="pres">
      <dgm:prSet presAssocID="{231812F3-4004-4595-BCF6-136EAB8C43DF}" presName="thickLine" presStyleLbl="alignNode1" presStyleIdx="0" presStyleCnt="3"/>
      <dgm:spPr/>
    </dgm:pt>
    <dgm:pt modelId="{AB4B286B-572B-4209-A89E-C0B47A053320}" type="pres">
      <dgm:prSet presAssocID="{231812F3-4004-4595-BCF6-136EAB8C43DF}" presName="horz1" presStyleCnt="0"/>
      <dgm:spPr/>
    </dgm:pt>
    <dgm:pt modelId="{131B4ADF-8C47-48E6-B230-36DE7DC43EAA}" type="pres">
      <dgm:prSet presAssocID="{231812F3-4004-4595-BCF6-136EAB8C43DF}" presName="tx1" presStyleLbl="revTx" presStyleIdx="0" presStyleCnt="3"/>
      <dgm:spPr/>
    </dgm:pt>
    <dgm:pt modelId="{222441FA-6FFA-4FCC-86B0-7A8AA5514D7C}" type="pres">
      <dgm:prSet presAssocID="{231812F3-4004-4595-BCF6-136EAB8C43DF}" presName="vert1" presStyleCnt="0"/>
      <dgm:spPr/>
    </dgm:pt>
    <dgm:pt modelId="{8E22B2E1-4211-45F7-BB30-89929FFF06F6}" type="pres">
      <dgm:prSet presAssocID="{D1DB6959-822C-488C-9AD4-45C93BDCEF10}" presName="thickLine" presStyleLbl="alignNode1" presStyleIdx="1" presStyleCnt="3"/>
      <dgm:spPr/>
    </dgm:pt>
    <dgm:pt modelId="{66EA1E27-0BFB-4A1E-BAB5-B2141D89D021}" type="pres">
      <dgm:prSet presAssocID="{D1DB6959-822C-488C-9AD4-45C93BDCEF10}" presName="horz1" presStyleCnt="0"/>
      <dgm:spPr/>
    </dgm:pt>
    <dgm:pt modelId="{590CDB6A-D606-4F98-AE9A-3ADAC4FB03B2}" type="pres">
      <dgm:prSet presAssocID="{D1DB6959-822C-488C-9AD4-45C93BDCEF10}" presName="tx1" presStyleLbl="revTx" presStyleIdx="1" presStyleCnt="3"/>
      <dgm:spPr/>
    </dgm:pt>
    <dgm:pt modelId="{845A0AC3-EA4C-4DB6-9267-08C39F623C0D}" type="pres">
      <dgm:prSet presAssocID="{D1DB6959-822C-488C-9AD4-45C93BDCEF10}" presName="vert1" presStyleCnt="0"/>
      <dgm:spPr/>
    </dgm:pt>
    <dgm:pt modelId="{43A77B78-AECA-4664-9AC3-C31DC86B06EE}" type="pres">
      <dgm:prSet presAssocID="{0E5F4B5E-D098-4CAE-96C3-34BD6076DCC8}" presName="thickLine" presStyleLbl="alignNode1" presStyleIdx="2" presStyleCnt="3"/>
      <dgm:spPr/>
    </dgm:pt>
    <dgm:pt modelId="{CBB1CA62-EC64-416C-9B4E-82C5D22EFF97}" type="pres">
      <dgm:prSet presAssocID="{0E5F4B5E-D098-4CAE-96C3-34BD6076DCC8}" presName="horz1" presStyleCnt="0"/>
      <dgm:spPr/>
    </dgm:pt>
    <dgm:pt modelId="{9C6C363B-8619-458C-94AD-A807C87FDBAC}" type="pres">
      <dgm:prSet presAssocID="{0E5F4B5E-D098-4CAE-96C3-34BD6076DCC8}" presName="tx1" presStyleLbl="revTx" presStyleIdx="2" presStyleCnt="3"/>
      <dgm:spPr/>
    </dgm:pt>
    <dgm:pt modelId="{C304F7A7-D99E-47D4-8AB0-6415CEF35817}" type="pres">
      <dgm:prSet presAssocID="{0E5F4B5E-D098-4CAE-96C3-34BD6076DCC8}" presName="vert1" presStyleCnt="0"/>
      <dgm:spPr/>
    </dgm:pt>
  </dgm:ptLst>
  <dgm:cxnLst>
    <dgm:cxn modelId="{304D1C07-B004-499F-9EA2-D664E50F74EF}" type="presOf" srcId="{231812F3-4004-4595-BCF6-136EAB8C43DF}" destId="{131B4ADF-8C47-48E6-B230-36DE7DC43EAA}" srcOrd="0" destOrd="0" presId="urn:microsoft.com/office/officeart/2008/layout/LinedList"/>
    <dgm:cxn modelId="{FADD8F46-1CE2-425A-B284-1796DF2241F9}" srcId="{0B1E581E-486D-471D-9884-F538C2508088}" destId="{D1DB6959-822C-488C-9AD4-45C93BDCEF10}" srcOrd="1" destOrd="0" parTransId="{2270F80A-7FB9-48EB-A9C1-B02BF6C38015}" sibTransId="{1F023727-DAF5-41D4-AC09-AC409197B048}"/>
    <dgm:cxn modelId="{F7A10350-B4E6-425A-A337-C288EAF52588}" srcId="{0B1E581E-486D-471D-9884-F538C2508088}" destId="{0E5F4B5E-D098-4CAE-96C3-34BD6076DCC8}" srcOrd="2" destOrd="0" parTransId="{35FC8DB0-083B-4A6A-9C82-9CA47866EE3B}" sibTransId="{FA82083B-A238-4132-99A7-2EA3A65E4EDA}"/>
    <dgm:cxn modelId="{B0588951-3EFF-4DED-8FEE-20D81509B0D5}" type="presOf" srcId="{D1DB6959-822C-488C-9AD4-45C93BDCEF10}" destId="{590CDB6A-D606-4F98-AE9A-3ADAC4FB03B2}" srcOrd="0" destOrd="0" presId="urn:microsoft.com/office/officeart/2008/layout/LinedList"/>
    <dgm:cxn modelId="{A9F1378C-F650-4B3A-B1F7-E61684945755}" type="presOf" srcId="{0B1E581E-486D-471D-9884-F538C2508088}" destId="{59AB5893-F430-4936-AC03-FCA1125B49EF}" srcOrd="0" destOrd="0" presId="urn:microsoft.com/office/officeart/2008/layout/LinedList"/>
    <dgm:cxn modelId="{DEA636AD-AE6E-4474-8463-1F111D888BB1}" type="presOf" srcId="{0E5F4B5E-D098-4CAE-96C3-34BD6076DCC8}" destId="{9C6C363B-8619-458C-94AD-A807C87FDBAC}" srcOrd="0" destOrd="0" presId="urn:microsoft.com/office/officeart/2008/layout/LinedList"/>
    <dgm:cxn modelId="{9DAB73E1-9C5C-4031-8205-0936D1A901A8}" srcId="{0B1E581E-486D-471D-9884-F538C2508088}" destId="{231812F3-4004-4595-BCF6-136EAB8C43DF}" srcOrd="0" destOrd="0" parTransId="{3F5BD38D-0A81-4FAF-8D2C-FC7914689F76}" sibTransId="{36D2376F-EEAF-43AC-BF73-254203A013BE}"/>
    <dgm:cxn modelId="{57C9A7B0-63E2-4BD6-840B-18E78FE9B52C}" type="presParOf" srcId="{59AB5893-F430-4936-AC03-FCA1125B49EF}" destId="{7ACC214C-DA6E-413D-BCC6-FA857F868498}" srcOrd="0" destOrd="0" presId="urn:microsoft.com/office/officeart/2008/layout/LinedList"/>
    <dgm:cxn modelId="{5596B0B9-A899-47C2-9ED6-62661AC5236D}" type="presParOf" srcId="{59AB5893-F430-4936-AC03-FCA1125B49EF}" destId="{AB4B286B-572B-4209-A89E-C0B47A053320}" srcOrd="1" destOrd="0" presId="urn:microsoft.com/office/officeart/2008/layout/LinedList"/>
    <dgm:cxn modelId="{D3446CCC-0177-43C6-88CE-2F3B06993034}" type="presParOf" srcId="{AB4B286B-572B-4209-A89E-C0B47A053320}" destId="{131B4ADF-8C47-48E6-B230-36DE7DC43EAA}" srcOrd="0" destOrd="0" presId="urn:microsoft.com/office/officeart/2008/layout/LinedList"/>
    <dgm:cxn modelId="{6CA04A08-E6C5-4384-8558-FA9B2B44D7E4}" type="presParOf" srcId="{AB4B286B-572B-4209-A89E-C0B47A053320}" destId="{222441FA-6FFA-4FCC-86B0-7A8AA5514D7C}" srcOrd="1" destOrd="0" presId="urn:microsoft.com/office/officeart/2008/layout/LinedList"/>
    <dgm:cxn modelId="{E3CC0C8F-0AAA-46A9-BE2C-4C4928691175}" type="presParOf" srcId="{59AB5893-F430-4936-AC03-FCA1125B49EF}" destId="{8E22B2E1-4211-45F7-BB30-89929FFF06F6}" srcOrd="2" destOrd="0" presId="urn:microsoft.com/office/officeart/2008/layout/LinedList"/>
    <dgm:cxn modelId="{3F4BEB1A-BAE6-4579-8507-3D758CF7A84F}" type="presParOf" srcId="{59AB5893-F430-4936-AC03-FCA1125B49EF}" destId="{66EA1E27-0BFB-4A1E-BAB5-B2141D89D021}" srcOrd="3" destOrd="0" presId="urn:microsoft.com/office/officeart/2008/layout/LinedList"/>
    <dgm:cxn modelId="{8F9CE48D-00EE-4D09-8B3B-8409194E9AA8}" type="presParOf" srcId="{66EA1E27-0BFB-4A1E-BAB5-B2141D89D021}" destId="{590CDB6A-D606-4F98-AE9A-3ADAC4FB03B2}" srcOrd="0" destOrd="0" presId="urn:microsoft.com/office/officeart/2008/layout/LinedList"/>
    <dgm:cxn modelId="{6EB1520C-297F-42C7-B72D-1E5C555B0F29}" type="presParOf" srcId="{66EA1E27-0BFB-4A1E-BAB5-B2141D89D021}" destId="{845A0AC3-EA4C-4DB6-9267-08C39F623C0D}" srcOrd="1" destOrd="0" presId="urn:microsoft.com/office/officeart/2008/layout/LinedList"/>
    <dgm:cxn modelId="{95AB5D61-5043-498C-903A-FA41A4638366}" type="presParOf" srcId="{59AB5893-F430-4936-AC03-FCA1125B49EF}" destId="{43A77B78-AECA-4664-9AC3-C31DC86B06EE}" srcOrd="4" destOrd="0" presId="urn:microsoft.com/office/officeart/2008/layout/LinedList"/>
    <dgm:cxn modelId="{4ABD8A04-3415-4272-BB75-13656BDCF680}" type="presParOf" srcId="{59AB5893-F430-4936-AC03-FCA1125B49EF}" destId="{CBB1CA62-EC64-416C-9B4E-82C5D22EFF97}" srcOrd="5" destOrd="0" presId="urn:microsoft.com/office/officeart/2008/layout/LinedList"/>
    <dgm:cxn modelId="{75A4E00D-FF16-450C-905B-21C143BC35E8}" type="presParOf" srcId="{CBB1CA62-EC64-416C-9B4E-82C5D22EFF97}" destId="{9C6C363B-8619-458C-94AD-A807C87FDBAC}" srcOrd="0" destOrd="0" presId="urn:microsoft.com/office/officeart/2008/layout/LinedList"/>
    <dgm:cxn modelId="{A59FCCBD-E19E-4928-92DC-6790BDF33C5F}" type="presParOf" srcId="{CBB1CA62-EC64-416C-9B4E-82C5D22EFF97}" destId="{C304F7A7-D99E-47D4-8AB0-6415CEF358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40289-65F9-4431-B3C7-B4C035FD85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814E82E-6E1A-4EBB-BEA5-1FB7BE5DAAD7}">
      <dgm:prSet/>
      <dgm:spPr/>
      <dgm:t>
        <a:bodyPr/>
        <a:lstStyle/>
        <a:p>
          <a:r>
            <a:rPr lang="en-US" b="1" dirty="0">
              <a:solidFill>
                <a:schemeClr val="bg1"/>
              </a:solidFill>
              <a:latin typeface="Calibri" panose="020F0502020204030204" pitchFamily="34" charset="0"/>
              <a:cs typeface="Calibri" panose="020F0502020204030204" pitchFamily="34" charset="0"/>
            </a:rPr>
            <a:t>Is a sequential program in which a plan of study is followed as it is written</a:t>
          </a:r>
        </a:p>
      </dgm:t>
    </dgm:pt>
    <dgm:pt modelId="{A37799EC-AF52-4987-94B6-7D65DBCAC706}" type="parTrans" cxnId="{D37D4CB9-23D2-4D96-91AE-53B996A0D09A}">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5A20109E-0138-4FA7-AE52-AC1FADFBC83A}" type="sibTrans" cxnId="{D37D4CB9-23D2-4D96-91AE-53B996A0D09A}">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CCDBA43C-7A7D-4E5F-9AE8-604DAE50A7FD}">
      <dgm:prSet/>
      <dgm:spPr/>
      <dgm:t>
        <a:bodyPr/>
        <a:lstStyle/>
        <a:p>
          <a:r>
            <a:rPr lang="en-US" b="1" dirty="0">
              <a:solidFill>
                <a:schemeClr val="bg1"/>
              </a:solidFill>
              <a:latin typeface="Calibri" panose="020F0502020204030204" pitchFamily="34" charset="0"/>
              <a:cs typeface="Calibri" panose="020F0502020204030204" pitchFamily="34" charset="0"/>
            </a:rPr>
            <a:t>Is a fulltime program: Monday through Thursday </a:t>
          </a:r>
        </a:p>
      </dgm:t>
    </dgm:pt>
    <dgm:pt modelId="{5811ED5D-731B-4002-9CCC-ED2EE4FEA893}" type="parTrans" cxnId="{04598580-1041-47E4-8478-4A5479137646}">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E2AC331-5922-492A-9DC5-14B603752BD0}" type="sibTrans" cxnId="{04598580-1041-47E4-8478-4A5479137646}">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A71EF2B-E50E-409F-AA73-F69E94047DEE}">
      <dgm:prSet/>
      <dgm:spPr/>
      <dgm:t>
        <a:bodyPr/>
        <a:lstStyle/>
        <a:p>
          <a:r>
            <a:rPr lang="en-US" b="1" dirty="0">
              <a:solidFill>
                <a:schemeClr val="bg1"/>
              </a:solidFill>
              <a:latin typeface="Calibri" panose="020F0502020204030204" pitchFamily="34" charset="0"/>
              <a:cs typeface="Calibri" panose="020F0502020204030204" pitchFamily="34" charset="0"/>
            </a:rPr>
            <a:t>Is a day-shift course of study</a:t>
          </a:r>
        </a:p>
      </dgm:t>
    </dgm:pt>
    <dgm:pt modelId="{0057F26A-511B-4A55-87B5-E907F96F5551}" type="parTrans" cxnId="{9AD5C3E6-38BF-400D-8B78-5DC65BE26C0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4E453824-178C-43CF-B31C-A71FD17F0DEA}" type="sibTrans" cxnId="{9AD5C3E6-38BF-400D-8B78-5DC65BE26C0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EA0F5470-93E1-4D94-A2A9-D6B051EBAC71}">
      <dgm:prSet/>
      <dgm:spPr/>
      <dgm:t>
        <a:bodyPr/>
        <a:lstStyle/>
        <a:p>
          <a:r>
            <a:rPr lang="en-US" b="1" dirty="0">
              <a:solidFill>
                <a:schemeClr val="bg1"/>
              </a:solidFill>
              <a:latin typeface="Calibri" panose="020F0502020204030204" pitchFamily="34" charset="0"/>
              <a:cs typeface="Calibri" panose="020F0502020204030204" pitchFamily="34" charset="0"/>
            </a:rPr>
            <a:t>Requires a background check and drug screen</a:t>
          </a:r>
        </a:p>
      </dgm:t>
    </dgm:pt>
    <dgm:pt modelId="{96759E3E-2BFE-4103-AE76-0E28C3A519DC}" type="parTrans" cxnId="{0C3F7B3E-E955-4F85-B082-FCBD112A5261}">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8ECC065-44A4-46F6-85B1-02666BF17886}" type="sibTrans" cxnId="{0C3F7B3E-E955-4F85-B082-FCBD112A5261}">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ED2FAFD7-FAEA-47C2-BCDA-BADA38AC0370}">
      <dgm:prSet/>
      <dgm:spPr/>
      <dgm:t>
        <a:bodyPr/>
        <a:lstStyle/>
        <a:p>
          <a:r>
            <a:rPr lang="en-US" b="1" dirty="0">
              <a:solidFill>
                <a:schemeClr val="bg1"/>
              </a:solidFill>
              <a:latin typeface="Calibri" panose="020F0502020204030204" pitchFamily="34" charset="0"/>
              <a:cs typeface="Calibri" panose="020F0502020204030204" pitchFamily="34" charset="0"/>
            </a:rPr>
            <a:t>Starts fall semester</a:t>
          </a:r>
        </a:p>
      </dgm:t>
    </dgm:pt>
    <dgm:pt modelId="{32B85FB4-DA95-45F8-8638-D6B539AC79DD}" type="parTrans" cxnId="{377010D2-BC56-40E5-96A4-BE6A8C23ABEC}">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A608849-3D54-435D-97DD-71E21717FA9D}" type="sibTrans" cxnId="{377010D2-BC56-40E5-96A4-BE6A8C23ABEC}">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8A6E467-2D41-4A48-B535-98BB064FECD7}">
      <dgm:prSet/>
      <dgm:spPr/>
      <dgm:t>
        <a:bodyPr/>
        <a:lstStyle/>
        <a:p>
          <a:r>
            <a:rPr lang="en-US" b="1" dirty="0">
              <a:solidFill>
                <a:schemeClr val="bg1"/>
              </a:solidFill>
              <a:latin typeface="Calibri" panose="020F0502020204030204" pitchFamily="34" charset="0"/>
              <a:cs typeface="Calibri" panose="020F0502020204030204" pitchFamily="34" charset="0"/>
            </a:rPr>
            <a:t>Is located on the Columbus campus</a:t>
          </a:r>
        </a:p>
      </dgm:t>
    </dgm:pt>
    <dgm:pt modelId="{ED750058-008B-4153-99A0-5AE0C48D9A26}" type="parTrans" cxnId="{176F9046-5043-4FBB-BF31-9A4503DDE8A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A7C28656-CA11-4A1F-8ED1-30249561D82B}" type="sibTrans" cxnId="{176F9046-5043-4FBB-BF31-9A4503DDE8A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C06455B-CD7F-4778-8705-2226DD531C74}">
      <dgm:prSet/>
      <dgm:spPr/>
      <dgm:t>
        <a:bodyPr/>
        <a:lstStyle/>
        <a:p>
          <a:r>
            <a:rPr lang="en-US" b="1" dirty="0">
              <a:solidFill>
                <a:schemeClr val="bg1"/>
              </a:solidFill>
              <a:latin typeface="Calibri" panose="020F0502020204030204" pitchFamily="34" charset="0"/>
              <a:cs typeface="Calibri" panose="020F0502020204030204" pitchFamily="34" charset="0"/>
            </a:rPr>
            <a:t>Requires completion of 37 credit hours for the Medical Assisting  Certificate Program</a:t>
          </a:r>
        </a:p>
      </dgm:t>
    </dgm:pt>
    <dgm:pt modelId="{E62A8492-2229-414D-A22C-2AC691E3BD63}" type="parTrans" cxnId="{6C50AD2C-98ED-4DF2-B5E1-C2ACC3F903FB}">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9DEBDDB-9B82-4DF3-A701-F2209E6EFA28}" type="sibTrans" cxnId="{6C50AD2C-98ED-4DF2-B5E1-C2ACC3F903FB}">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03177A3-E84D-46F9-80CB-575B2715B438}">
      <dgm:prSet/>
      <dgm:spPr/>
      <dgm:t>
        <a:bodyPr/>
        <a:lstStyle/>
        <a:p>
          <a:r>
            <a:rPr lang="en-US" b="1" dirty="0">
              <a:solidFill>
                <a:schemeClr val="bg1"/>
              </a:solidFill>
              <a:latin typeface="Calibri" panose="020F0502020204030204" pitchFamily="34" charset="0"/>
              <a:cs typeface="Calibri" panose="020F0502020204030204" pitchFamily="34" charset="0"/>
            </a:rPr>
            <a:t>Requires completion of 62 credit hours for the ATS degree, Medical Assisting Technology </a:t>
          </a:r>
        </a:p>
      </dgm:t>
    </dgm:pt>
    <dgm:pt modelId="{3B44C0FB-B7A7-4883-B197-000B2175F2F0}" type="parTrans" cxnId="{5F54F1D8-928B-4161-80E4-5387D38334BE}">
      <dgm:prSet/>
      <dgm:spPr/>
      <dgm:t>
        <a:bodyPr/>
        <a:lstStyle/>
        <a:p>
          <a:endParaRPr lang="en-US" b="1">
            <a:solidFill>
              <a:schemeClr val="bg1"/>
            </a:solidFill>
          </a:endParaRPr>
        </a:p>
      </dgm:t>
    </dgm:pt>
    <dgm:pt modelId="{410AD9BE-07A6-4197-AA60-E6DA8F534A8F}" type="sibTrans" cxnId="{5F54F1D8-928B-4161-80E4-5387D38334BE}">
      <dgm:prSet/>
      <dgm:spPr/>
      <dgm:t>
        <a:bodyPr/>
        <a:lstStyle/>
        <a:p>
          <a:endParaRPr lang="en-US" b="1">
            <a:solidFill>
              <a:schemeClr val="bg1"/>
            </a:solidFill>
          </a:endParaRPr>
        </a:p>
      </dgm:t>
    </dgm:pt>
    <dgm:pt modelId="{1441F937-6B77-40C8-8161-11DCCB701F04}" type="pres">
      <dgm:prSet presAssocID="{B8040289-65F9-4431-B3C7-B4C035FD8504}" presName="linear" presStyleCnt="0">
        <dgm:presLayoutVars>
          <dgm:animLvl val="lvl"/>
          <dgm:resizeHandles val="exact"/>
        </dgm:presLayoutVars>
      </dgm:prSet>
      <dgm:spPr/>
    </dgm:pt>
    <dgm:pt modelId="{C5EE03AC-9DE7-48D1-838F-B9E35E526895}" type="pres">
      <dgm:prSet presAssocID="{B814E82E-6E1A-4EBB-BEA5-1FB7BE5DAAD7}" presName="parentText" presStyleLbl="node1" presStyleIdx="0" presStyleCnt="8">
        <dgm:presLayoutVars>
          <dgm:chMax val="0"/>
          <dgm:bulletEnabled val="1"/>
        </dgm:presLayoutVars>
      </dgm:prSet>
      <dgm:spPr/>
    </dgm:pt>
    <dgm:pt modelId="{32A33446-1EE0-49DC-AFB4-7A760FC460D8}" type="pres">
      <dgm:prSet presAssocID="{5A20109E-0138-4FA7-AE52-AC1FADFBC83A}" presName="spacer" presStyleCnt="0"/>
      <dgm:spPr/>
    </dgm:pt>
    <dgm:pt modelId="{29E5DE5C-5F05-45B5-BC98-91CA51DC0CC4}" type="pres">
      <dgm:prSet presAssocID="{CCDBA43C-7A7D-4E5F-9AE8-604DAE50A7FD}" presName="parentText" presStyleLbl="node1" presStyleIdx="1" presStyleCnt="8">
        <dgm:presLayoutVars>
          <dgm:chMax val="0"/>
          <dgm:bulletEnabled val="1"/>
        </dgm:presLayoutVars>
      </dgm:prSet>
      <dgm:spPr/>
    </dgm:pt>
    <dgm:pt modelId="{B1E0A4B5-BCE2-44C9-81D5-77C82B5A76B8}" type="pres">
      <dgm:prSet presAssocID="{BE2AC331-5922-492A-9DC5-14B603752BD0}" presName="spacer" presStyleCnt="0"/>
      <dgm:spPr/>
    </dgm:pt>
    <dgm:pt modelId="{3B034613-0E08-4FEB-BB34-C5FF85D66BB0}" type="pres">
      <dgm:prSet presAssocID="{9A71EF2B-E50E-409F-AA73-F69E94047DEE}" presName="parentText" presStyleLbl="node1" presStyleIdx="2" presStyleCnt="8">
        <dgm:presLayoutVars>
          <dgm:chMax val="0"/>
          <dgm:bulletEnabled val="1"/>
        </dgm:presLayoutVars>
      </dgm:prSet>
      <dgm:spPr/>
    </dgm:pt>
    <dgm:pt modelId="{E714ABBC-F785-4816-9124-E351916339D7}" type="pres">
      <dgm:prSet presAssocID="{4E453824-178C-43CF-B31C-A71FD17F0DEA}" presName="spacer" presStyleCnt="0"/>
      <dgm:spPr/>
    </dgm:pt>
    <dgm:pt modelId="{C0144BFF-9682-4475-B1F3-C79F3F8B4FD4}" type="pres">
      <dgm:prSet presAssocID="{EA0F5470-93E1-4D94-A2A9-D6B051EBAC71}" presName="parentText" presStyleLbl="node1" presStyleIdx="3" presStyleCnt="8">
        <dgm:presLayoutVars>
          <dgm:chMax val="0"/>
          <dgm:bulletEnabled val="1"/>
        </dgm:presLayoutVars>
      </dgm:prSet>
      <dgm:spPr/>
    </dgm:pt>
    <dgm:pt modelId="{4935119E-560F-42DE-9012-154DEECC196D}" type="pres">
      <dgm:prSet presAssocID="{B8ECC065-44A4-46F6-85B1-02666BF17886}" presName="spacer" presStyleCnt="0"/>
      <dgm:spPr/>
    </dgm:pt>
    <dgm:pt modelId="{2CA6FA0D-B55F-49D8-8065-58848D2DE464}" type="pres">
      <dgm:prSet presAssocID="{ED2FAFD7-FAEA-47C2-BCDA-BADA38AC0370}" presName="parentText" presStyleLbl="node1" presStyleIdx="4" presStyleCnt="8">
        <dgm:presLayoutVars>
          <dgm:chMax val="0"/>
          <dgm:bulletEnabled val="1"/>
        </dgm:presLayoutVars>
      </dgm:prSet>
      <dgm:spPr/>
    </dgm:pt>
    <dgm:pt modelId="{38149A8D-85FA-4319-8BC9-D7835D1B807C}" type="pres">
      <dgm:prSet presAssocID="{BA608849-3D54-435D-97DD-71E21717FA9D}" presName="spacer" presStyleCnt="0"/>
      <dgm:spPr/>
    </dgm:pt>
    <dgm:pt modelId="{5C404B21-C668-49F5-9AA0-23032FDE53B7}" type="pres">
      <dgm:prSet presAssocID="{98A6E467-2D41-4A48-B535-98BB064FECD7}" presName="parentText" presStyleLbl="node1" presStyleIdx="5" presStyleCnt="8">
        <dgm:presLayoutVars>
          <dgm:chMax val="0"/>
          <dgm:bulletEnabled val="1"/>
        </dgm:presLayoutVars>
      </dgm:prSet>
      <dgm:spPr/>
    </dgm:pt>
    <dgm:pt modelId="{AE443A6B-5A51-4BE1-8C1A-F99983D45DB3}" type="pres">
      <dgm:prSet presAssocID="{A7C28656-CA11-4A1F-8ED1-30249561D82B}" presName="spacer" presStyleCnt="0"/>
      <dgm:spPr/>
    </dgm:pt>
    <dgm:pt modelId="{6CF6C65A-CAF5-452A-A98D-081CE23F9B77}" type="pres">
      <dgm:prSet presAssocID="{9C06455B-CD7F-4778-8705-2226DD531C74}" presName="parentText" presStyleLbl="node1" presStyleIdx="6" presStyleCnt="8">
        <dgm:presLayoutVars>
          <dgm:chMax val="0"/>
          <dgm:bulletEnabled val="1"/>
        </dgm:presLayoutVars>
      </dgm:prSet>
      <dgm:spPr/>
    </dgm:pt>
    <dgm:pt modelId="{CF30DA38-0D15-4895-99DC-4F45E289CA36}" type="pres">
      <dgm:prSet presAssocID="{99DEBDDB-9B82-4DF3-A701-F2209E6EFA28}" presName="spacer" presStyleCnt="0"/>
      <dgm:spPr/>
    </dgm:pt>
    <dgm:pt modelId="{1E2903C2-A1A8-421A-B754-23E0AA2F665D}" type="pres">
      <dgm:prSet presAssocID="{B03177A3-E84D-46F9-80CB-575B2715B438}" presName="parentText" presStyleLbl="node1" presStyleIdx="7" presStyleCnt="8" custLinFactNeighborX="-100" custLinFactNeighborY="-8634">
        <dgm:presLayoutVars>
          <dgm:chMax val="0"/>
          <dgm:bulletEnabled val="1"/>
        </dgm:presLayoutVars>
      </dgm:prSet>
      <dgm:spPr/>
    </dgm:pt>
  </dgm:ptLst>
  <dgm:cxnLst>
    <dgm:cxn modelId="{6348F20F-FD42-414A-82AC-580116CF6051}" type="presOf" srcId="{98A6E467-2D41-4A48-B535-98BB064FECD7}" destId="{5C404B21-C668-49F5-9AA0-23032FDE53B7}" srcOrd="0" destOrd="0" presId="urn:microsoft.com/office/officeart/2005/8/layout/vList2"/>
    <dgm:cxn modelId="{D986D315-2706-4A5F-88DD-1F5A3C8CB653}" type="presOf" srcId="{9C06455B-CD7F-4778-8705-2226DD531C74}" destId="{6CF6C65A-CAF5-452A-A98D-081CE23F9B77}" srcOrd="0" destOrd="0" presId="urn:microsoft.com/office/officeart/2005/8/layout/vList2"/>
    <dgm:cxn modelId="{6C50AD2C-98ED-4DF2-B5E1-C2ACC3F903FB}" srcId="{B8040289-65F9-4431-B3C7-B4C035FD8504}" destId="{9C06455B-CD7F-4778-8705-2226DD531C74}" srcOrd="6" destOrd="0" parTransId="{E62A8492-2229-414D-A22C-2AC691E3BD63}" sibTransId="{99DEBDDB-9B82-4DF3-A701-F2209E6EFA28}"/>
    <dgm:cxn modelId="{0C3F7B3E-E955-4F85-B082-FCBD112A5261}" srcId="{B8040289-65F9-4431-B3C7-B4C035FD8504}" destId="{EA0F5470-93E1-4D94-A2A9-D6B051EBAC71}" srcOrd="3" destOrd="0" parTransId="{96759E3E-2BFE-4103-AE76-0E28C3A519DC}" sibTransId="{B8ECC065-44A4-46F6-85B1-02666BF17886}"/>
    <dgm:cxn modelId="{03976C45-D9EB-486E-9E3E-003BFA7DC436}" type="presOf" srcId="{B8040289-65F9-4431-B3C7-B4C035FD8504}" destId="{1441F937-6B77-40C8-8161-11DCCB701F04}" srcOrd="0" destOrd="0" presId="urn:microsoft.com/office/officeart/2005/8/layout/vList2"/>
    <dgm:cxn modelId="{176F9046-5043-4FBB-BF31-9A4503DDE8A8}" srcId="{B8040289-65F9-4431-B3C7-B4C035FD8504}" destId="{98A6E467-2D41-4A48-B535-98BB064FECD7}" srcOrd="5" destOrd="0" parTransId="{ED750058-008B-4153-99A0-5AE0C48D9A26}" sibTransId="{A7C28656-CA11-4A1F-8ED1-30249561D82B}"/>
    <dgm:cxn modelId="{8F9C3C4D-6430-4705-BE0A-01B5F041FD89}" type="presOf" srcId="{EA0F5470-93E1-4D94-A2A9-D6B051EBAC71}" destId="{C0144BFF-9682-4475-B1F3-C79F3F8B4FD4}" srcOrd="0" destOrd="0" presId="urn:microsoft.com/office/officeart/2005/8/layout/vList2"/>
    <dgm:cxn modelId="{3C856C7C-443D-4F30-9CBD-5D90931E3E34}" type="presOf" srcId="{B814E82E-6E1A-4EBB-BEA5-1FB7BE5DAAD7}" destId="{C5EE03AC-9DE7-48D1-838F-B9E35E526895}" srcOrd="0" destOrd="0" presId="urn:microsoft.com/office/officeart/2005/8/layout/vList2"/>
    <dgm:cxn modelId="{04598580-1041-47E4-8478-4A5479137646}" srcId="{B8040289-65F9-4431-B3C7-B4C035FD8504}" destId="{CCDBA43C-7A7D-4E5F-9AE8-604DAE50A7FD}" srcOrd="1" destOrd="0" parTransId="{5811ED5D-731B-4002-9CCC-ED2EE4FEA893}" sibTransId="{BE2AC331-5922-492A-9DC5-14B603752BD0}"/>
    <dgm:cxn modelId="{19093D8D-D83D-460F-863B-28A71669FCB6}" type="presOf" srcId="{9A71EF2B-E50E-409F-AA73-F69E94047DEE}" destId="{3B034613-0E08-4FEB-BB34-C5FF85D66BB0}" srcOrd="0" destOrd="0" presId="urn:microsoft.com/office/officeart/2005/8/layout/vList2"/>
    <dgm:cxn modelId="{A482FD8D-2F25-4A13-8B69-660582DBE7B4}" type="presOf" srcId="{ED2FAFD7-FAEA-47C2-BCDA-BADA38AC0370}" destId="{2CA6FA0D-B55F-49D8-8065-58848D2DE464}" srcOrd="0" destOrd="0" presId="urn:microsoft.com/office/officeart/2005/8/layout/vList2"/>
    <dgm:cxn modelId="{C0BC388F-FD3A-482B-90ED-950397BE0E2B}" type="presOf" srcId="{B03177A3-E84D-46F9-80CB-575B2715B438}" destId="{1E2903C2-A1A8-421A-B754-23E0AA2F665D}" srcOrd="0" destOrd="0" presId="urn:microsoft.com/office/officeart/2005/8/layout/vList2"/>
    <dgm:cxn modelId="{D37D4CB9-23D2-4D96-91AE-53B996A0D09A}" srcId="{B8040289-65F9-4431-B3C7-B4C035FD8504}" destId="{B814E82E-6E1A-4EBB-BEA5-1FB7BE5DAAD7}" srcOrd="0" destOrd="0" parTransId="{A37799EC-AF52-4987-94B6-7D65DBCAC706}" sibTransId="{5A20109E-0138-4FA7-AE52-AC1FADFBC83A}"/>
    <dgm:cxn modelId="{377010D2-BC56-40E5-96A4-BE6A8C23ABEC}" srcId="{B8040289-65F9-4431-B3C7-B4C035FD8504}" destId="{ED2FAFD7-FAEA-47C2-BCDA-BADA38AC0370}" srcOrd="4" destOrd="0" parTransId="{32B85FB4-DA95-45F8-8638-D6B539AC79DD}" sibTransId="{BA608849-3D54-435D-97DD-71E21717FA9D}"/>
    <dgm:cxn modelId="{5F54F1D8-928B-4161-80E4-5387D38334BE}" srcId="{B8040289-65F9-4431-B3C7-B4C035FD8504}" destId="{B03177A3-E84D-46F9-80CB-575B2715B438}" srcOrd="7" destOrd="0" parTransId="{3B44C0FB-B7A7-4883-B197-000B2175F2F0}" sibTransId="{410AD9BE-07A6-4197-AA60-E6DA8F534A8F}"/>
    <dgm:cxn modelId="{9AD5C3E6-38BF-400D-8B78-5DC65BE26C00}" srcId="{B8040289-65F9-4431-B3C7-B4C035FD8504}" destId="{9A71EF2B-E50E-409F-AA73-F69E94047DEE}" srcOrd="2" destOrd="0" parTransId="{0057F26A-511B-4A55-87B5-E907F96F5551}" sibTransId="{4E453824-178C-43CF-B31C-A71FD17F0DEA}"/>
    <dgm:cxn modelId="{6D4B66EB-670B-4BEB-B510-87A263C82187}" type="presOf" srcId="{CCDBA43C-7A7D-4E5F-9AE8-604DAE50A7FD}" destId="{29E5DE5C-5F05-45B5-BC98-91CA51DC0CC4}" srcOrd="0" destOrd="0" presId="urn:microsoft.com/office/officeart/2005/8/layout/vList2"/>
    <dgm:cxn modelId="{28584C59-1738-4D48-8932-7E2835C51C60}" type="presParOf" srcId="{1441F937-6B77-40C8-8161-11DCCB701F04}" destId="{C5EE03AC-9DE7-48D1-838F-B9E35E526895}" srcOrd="0" destOrd="0" presId="urn:microsoft.com/office/officeart/2005/8/layout/vList2"/>
    <dgm:cxn modelId="{27B9C9BB-FABB-4238-9E82-FE5F1BFE4C87}" type="presParOf" srcId="{1441F937-6B77-40C8-8161-11DCCB701F04}" destId="{32A33446-1EE0-49DC-AFB4-7A760FC460D8}" srcOrd="1" destOrd="0" presId="urn:microsoft.com/office/officeart/2005/8/layout/vList2"/>
    <dgm:cxn modelId="{913CC5C6-0DEA-4EAE-846A-E4312FB4FBCA}" type="presParOf" srcId="{1441F937-6B77-40C8-8161-11DCCB701F04}" destId="{29E5DE5C-5F05-45B5-BC98-91CA51DC0CC4}" srcOrd="2" destOrd="0" presId="urn:microsoft.com/office/officeart/2005/8/layout/vList2"/>
    <dgm:cxn modelId="{707D9644-E501-49B8-87B7-55E35606E6B4}" type="presParOf" srcId="{1441F937-6B77-40C8-8161-11DCCB701F04}" destId="{B1E0A4B5-BCE2-44C9-81D5-77C82B5A76B8}" srcOrd="3" destOrd="0" presId="urn:microsoft.com/office/officeart/2005/8/layout/vList2"/>
    <dgm:cxn modelId="{2060F743-2E8F-4F1A-B78A-C2BD19F20D83}" type="presParOf" srcId="{1441F937-6B77-40C8-8161-11DCCB701F04}" destId="{3B034613-0E08-4FEB-BB34-C5FF85D66BB0}" srcOrd="4" destOrd="0" presId="urn:microsoft.com/office/officeart/2005/8/layout/vList2"/>
    <dgm:cxn modelId="{352F76CF-AD7A-47AE-9AB5-890F03CBF434}" type="presParOf" srcId="{1441F937-6B77-40C8-8161-11DCCB701F04}" destId="{E714ABBC-F785-4816-9124-E351916339D7}" srcOrd="5" destOrd="0" presId="urn:microsoft.com/office/officeart/2005/8/layout/vList2"/>
    <dgm:cxn modelId="{1DB9BDED-E0C7-4D14-A98C-A90119EE6D42}" type="presParOf" srcId="{1441F937-6B77-40C8-8161-11DCCB701F04}" destId="{C0144BFF-9682-4475-B1F3-C79F3F8B4FD4}" srcOrd="6" destOrd="0" presId="urn:microsoft.com/office/officeart/2005/8/layout/vList2"/>
    <dgm:cxn modelId="{74D233FF-03D0-490C-9ECC-E3CFE8A715F2}" type="presParOf" srcId="{1441F937-6B77-40C8-8161-11DCCB701F04}" destId="{4935119E-560F-42DE-9012-154DEECC196D}" srcOrd="7" destOrd="0" presId="urn:microsoft.com/office/officeart/2005/8/layout/vList2"/>
    <dgm:cxn modelId="{A852285B-3E36-40A3-96C6-1F5D7F1149CC}" type="presParOf" srcId="{1441F937-6B77-40C8-8161-11DCCB701F04}" destId="{2CA6FA0D-B55F-49D8-8065-58848D2DE464}" srcOrd="8" destOrd="0" presId="urn:microsoft.com/office/officeart/2005/8/layout/vList2"/>
    <dgm:cxn modelId="{EA2D1203-367C-46E4-92E3-E7FA05591A7D}" type="presParOf" srcId="{1441F937-6B77-40C8-8161-11DCCB701F04}" destId="{38149A8D-85FA-4319-8BC9-D7835D1B807C}" srcOrd="9" destOrd="0" presId="urn:microsoft.com/office/officeart/2005/8/layout/vList2"/>
    <dgm:cxn modelId="{CE1474C0-A6D2-4DDF-9717-29CD4F28C559}" type="presParOf" srcId="{1441F937-6B77-40C8-8161-11DCCB701F04}" destId="{5C404B21-C668-49F5-9AA0-23032FDE53B7}" srcOrd="10" destOrd="0" presId="urn:microsoft.com/office/officeart/2005/8/layout/vList2"/>
    <dgm:cxn modelId="{994AFEE9-F93C-4D5B-BB4A-6D6BBBC0DDCE}" type="presParOf" srcId="{1441F937-6B77-40C8-8161-11DCCB701F04}" destId="{AE443A6B-5A51-4BE1-8C1A-F99983D45DB3}" srcOrd="11" destOrd="0" presId="urn:microsoft.com/office/officeart/2005/8/layout/vList2"/>
    <dgm:cxn modelId="{B12F5844-A7AD-4511-9DC7-6DDDD1BFEB22}" type="presParOf" srcId="{1441F937-6B77-40C8-8161-11DCCB701F04}" destId="{6CF6C65A-CAF5-452A-A98D-081CE23F9B77}" srcOrd="12" destOrd="0" presId="urn:microsoft.com/office/officeart/2005/8/layout/vList2"/>
    <dgm:cxn modelId="{D2F47F8A-EFED-44EC-BE2A-14255148C6D4}" type="presParOf" srcId="{1441F937-6B77-40C8-8161-11DCCB701F04}" destId="{CF30DA38-0D15-4895-99DC-4F45E289CA36}" srcOrd="13" destOrd="0" presId="urn:microsoft.com/office/officeart/2005/8/layout/vList2"/>
    <dgm:cxn modelId="{876C284E-0CC9-420C-9A3E-E03D338B7DA0}" type="presParOf" srcId="{1441F937-6B77-40C8-8161-11DCCB701F04}" destId="{1E2903C2-A1A8-421A-B754-23E0AA2F665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4919E1-A44D-4749-BD5F-5EDE4209136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F51B2C7B-C5C2-4099-A38A-E54BD76C43DA}">
      <dgm:prSet/>
      <dgm:spPr/>
      <dgm:t>
        <a:bodyPr/>
        <a:lstStyle/>
        <a:p>
          <a:pPr>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medical health record  </a:t>
          </a:r>
        </a:p>
      </dgm:t>
    </dgm:pt>
    <dgm:pt modelId="{E47C8479-A094-43A1-9005-22519C38BBB2}" type="parTrans" cxnId="{5F560748-8206-4CFE-B3AA-1D74ECD7B4FC}">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4336CF78-584D-4F2F-8245-C64DF6890248}" type="sibTrans" cxnId="{5F560748-8206-4CFE-B3AA-1D74ECD7B4FC}">
      <dgm:prSet phldrT="01"/>
      <dgm:spPr/>
      <dgm:t>
        <a:bodyPr/>
        <a:lstStyle/>
        <a:p>
          <a:r>
            <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01</a:t>
          </a:r>
        </a:p>
      </dgm:t>
    </dgm:pt>
    <dgm:pt modelId="{AA7FC34F-C48A-4B46-84F8-D1CC115E658E}">
      <dgm:prSet/>
      <dgm:spPr/>
      <dgm:t>
        <a:bodyPr/>
        <a:lstStyle/>
        <a:p>
          <a:pPr>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background check </a:t>
          </a:r>
        </a:p>
      </dgm:t>
    </dgm:pt>
    <dgm:pt modelId="{96EFCE3C-92EC-44BB-A1DC-FFD1920FDF89}" type="parTrans" cxnId="{252E0757-1DFE-4A23-A196-B619F5698A39}">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8ED7561-3178-4F4E-9B03-0984DAF326AC}" type="sibTrans" cxnId="{252E0757-1DFE-4A23-A196-B619F5698A39}">
      <dgm:prSet phldrT="02"/>
      <dgm:spPr/>
      <dgm:t>
        <a:bodyPr/>
        <a:lstStyle/>
        <a:p>
          <a:r>
            <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p>
      </dgm:t>
    </dgm:pt>
    <dgm:pt modelId="{D4DFF54A-32A2-4478-A298-485D121907CC}">
      <dgm:prSet/>
      <dgm:spPr/>
      <dgm:t>
        <a:bodyPr/>
        <a:lstStyle/>
        <a:p>
          <a:pPr>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drug screen</a:t>
          </a:r>
        </a:p>
      </dgm:t>
    </dgm:pt>
    <dgm:pt modelId="{D8069F32-A7DF-4BC0-8235-9210C0E35171}" type="parTrans" cxnId="{26B700A9-2579-4757-A3E2-9EA54678D6C7}">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F3E6B1D-6AAC-4487-AC7F-85663B55EA67}" type="sibTrans" cxnId="{26B700A9-2579-4757-A3E2-9EA54678D6C7}">
      <dgm:prSet phldrT="03"/>
      <dgm:spPr/>
      <dgm:t>
        <a:bodyPr/>
        <a:lstStyle/>
        <a:p>
          <a:r>
            <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03</a:t>
          </a:r>
        </a:p>
      </dgm:t>
    </dgm:pt>
    <dgm:pt modelId="{1A4723BC-6569-40CA-A6DB-3C10E93FB5F8}" type="pres">
      <dgm:prSet presAssocID="{014919E1-A44D-4749-BD5F-5EDE42091360}" presName="Name0" presStyleCnt="0">
        <dgm:presLayoutVars>
          <dgm:animLvl val="lvl"/>
          <dgm:resizeHandles val="exact"/>
        </dgm:presLayoutVars>
      </dgm:prSet>
      <dgm:spPr/>
    </dgm:pt>
    <dgm:pt modelId="{1EB4B576-303E-47A7-92F2-D1352089ACA1}" type="pres">
      <dgm:prSet presAssocID="{F51B2C7B-C5C2-4099-A38A-E54BD76C43DA}" presName="compositeNode" presStyleCnt="0">
        <dgm:presLayoutVars>
          <dgm:bulletEnabled val="1"/>
        </dgm:presLayoutVars>
      </dgm:prSet>
      <dgm:spPr/>
    </dgm:pt>
    <dgm:pt modelId="{BD187013-75CC-4475-9B81-400D9BA9110D}" type="pres">
      <dgm:prSet presAssocID="{F51B2C7B-C5C2-4099-A38A-E54BD76C43DA}" presName="bgRect" presStyleLbl="alignNode1" presStyleIdx="0" presStyleCnt="3"/>
      <dgm:spPr/>
    </dgm:pt>
    <dgm:pt modelId="{D00E8506-72AA-47F8-A39F-C045C3D6B97F}" type="pres">
      <dgm:prSet presAssocID="{4336CF78-584D-4F2F-8245-C64DF6890248}" presName="sibTransNodeRect" presStyleLbl="alignNode1" presStyleIdx="0" presStyleCnt="3">
        <dgm:presLayoutVars>
          <dgm:chMax val="0"/>
          <dgm:bulletEnabled val="1"/>
        </dgm:presLayoutVars>
      </dgm:prSet>
      <dgm:spPr/>
    </dgm:pt>
    <dgm:pt modelId="{075CB52E-BC74-4881-B5B8-E9E505093478}" type="pres">
      <dgm:prSet presAssocID="{F51B2C7B-C5C2-4099-A38A-E54BD76C43DA}" presName="nodeRect" presStyleLbl="alignNode1" presStyleIdx="0" presStyleCnt="3">
        <dgm:presLayoutVars>
          <dgm:bulletEnabled val="1"/>
        </dgm:presLayoutVars>
      </dgm:prSet>
      <dgm:spPr/>
    </dgm:pt>
    <dgm:pt modelId="{8231A78A-9485-40D0-96EC-A5D56747B75F}" type="pres">
      <dgm:prSet presAssocID="{4336CF78-584D-4F2F-8245-C64DF6890248}" presName="sibTrans" presStyleCnt="0"/>
      <dgm:spPr/>
    </dgm:pt>
    <dgm:pt modelId="{8E576ED4-7801-49F7-9A9C-C2FB463280C5}" type="pres">
      <dgm:prSet presAssocID="{AA7FC34F-C48A-4B46-84F8-D1CC115E658E}" presName="compositeNode" presStyleCnt="0">
        <dgm:presLayoutVars>
          <dgm:bulletEnabled val="1"/>
        </dgm:presLayoutVars>
      </dgm:prSet>
      <dgm:spPr/>
    </dgm:pt>
    <dgm:pt modelId="{BD375532-E9EC-4501-BFCC-750A47893D80}" type="pres">
      <dgm:prSet presAssocID="{AA7FC34F-C48A-4B46-84F8-D1CC115E658E}" presName="bgRect" presStyleLbl="alignNode1" presStyleIdx="1" presStyleCnt="3"/>
      <dgm:spPr/>
    </dgm:pt>
    <dgm:pt modelId="{2DEC6E63-4B0E-4C89-8AA3-1C420D6F811B}" type="pres">
      <dgm:prSet presAssocID="{F8ED7561-3178-4F4E-9B03-0984DAF326AC}" presName="sibTransNodeRect" presStyleLbl="alignNode1" presStyleIdx="1" presStyleCnt="3">
        <dgm:presLayoutVars>
          <dgm:chMax val="0"/>
          <dgm:bulletEnabled val="1"/>
        </dgm:presLayoutVars>
      </dgm:prSet>
      <dgm:spPr/>
    </dgm:pt>
    <dgm:pt modelId="{EC680D0F-4DBD-4D44-BFE7-261CE0F6B2E1}" type="pres">
      <dgm:prSet presAssocID="{AA7FC34F-C48A-4B46-84F8-D1CC115E658E}" presName="nodeRect" presStyleLbl="alignNode1" presStyleIdx="1" presStyleCnt="3">
        <dgm:presLayoutVars>
          <dgm:bulletEnabled val="1"/>
        </dgm:presLayoutVars>
      </dgm:prSet>
      <dgm:spPr/>
    </dgm:pt>
    <dgm:pt modelId="{31D90ED0-7433-4B26-9BF4-690F1DEEF2C9}" type="pres">
      <dgm:prSet presAssocID="{F8ED7561-3178-4F4E-9B03-0984DAF326AC}" presName="sibTrans" presStyleCnt="0"/>
      <dgm:spPr/>
    </dgm:pt>
    <dgm:pt modelId="{9A97A1F5-04DC-4791-904A-460CD836A92A}" type="pres">
      <dgm:prSet presAssocID="{D4DFF54A-32A2-4478-A298-485D121907CC}" presName="compositeNode" presStyleCnt="0">
        <dgm:presLayoutVars>
          <dgm:bulletEnabled val="1"/>
        </dgm:presLayoutVars>
      </dgm:prSet>
      <dgm:spPr/>
    </dgm:pt>
    <dgm:pt modelId="{17632B3E-738D-420E-B7E6-71B3CDC0D7A3}" type="pres">
      <dgm:prSet presAssocID="{D4DFF54A-32A2-4478-A298-485D121907CC}" presName="bgRect" presStyleLbl="alignNode1" presStyleIdx="2" presStyleCnt="3"/>
      <dgm:spPr/>
    </dgm:pt>
    <dgm:pt modelId="{F3FFE8CC-977D-4157-B7D4-95435DFDB321}" type="pres">
      <dgm:prSet presAssocID="{2F3E6B1D-6AAC-4487-AC7F-85663B55EA67}" presName="sibTransNodeRect" presStyleLbl="alignNode1" presStyleIdx="2" presStyleCnt="3">
        <dgm:presLayoutVars>
          <dgm:chMax val="0"/>
          <dgm:bulletEnabled val="1"/>
        </dgm:presLayoutVars>
      </dgm:prSet>
      <dgm:spPr/>
    </dgm:pt>
    <dgm:pt modelId="{4354DBF8-08D5-47DF-8072-B72BF1C143CF}" type="pres">
      <dgm:prSet presAssocID="{D4DFF54A-32A2-4478-A298-485D121907CC}" presName="nodeRect" presStyleLbl="alignNode1" presStyleIdx="2" presStyleCnt="3">
        <dgm:presLayoutVars>
          <dgm:bulletEnabled val="1"/>
        </dgm:presLayoutVars>
      </dgm:prSet>
      <dgm:spPr/>
    </dgm:pt>
  </dgm:ptLst>
  <dgm:cxnLst>
    <dgm:cxn modelId="{4D02D724-3C40-44C9-9393-B596EDD58A1E}" type="presOf" srcId="{AA7FC34F-C48A-4B46-84F8-D1CC115E658E}" destId="{EC680D0F-4DBD-4D44-BFE7-261CE0F6B2E1}" srcOrd="1" destOrd="0" presId="urn:microsoft.com/office/officeart/2016/7/layout/LinearBlockProcessNumbered"/>
    <dgm:cxn modelId="{F56EE130-0380-4B1B-9AB8-D5B0573F2AF7}" type="presOf" srcId="{F51B2C7B-C5C2-4099-A38A-E54BD76C43DA}" destId="{075CB52E-BC74-4881-B5B8-E9E505093478}" srcOrd="1" destOrd="0" presId="urn:microsoft.com/office/officeart/2016/7/layout/LinearBlockProcessNumbered"/>
    <dgm:cxn modelId="{5392C233-FECF-4C4B-8C75-836B71649B90}" type="presOf" srcId="{D4DFF54A-32A2-4478-A298-485D121907CC}" destId="{17632B3E-738D-420E-B7E6-71B3CDC0D7A3}" srcOrd="0" destOrd="0" presId="urn:microsoft.com/office/officeart/2016/7/layout/LinearBlockProcessNumbered"/>
    <dgm:cxn modelId="{17C67D65-0FD9-442A-8884-ED31E78CAB83}" type="presOf" srcId="{AA7FC34F-C48A-4B46-84F8-D1CC115E658E}" destId="{BD375532-E9EC-4501-BFCC-750A47893D80}" srcOrd="0" destOrd="0" presId="urn:microsoft.com/office/officeart/2016/7/layout/LinearBlockProcessNumbered"/>
    <dgm:cxn modelId="{5F560748-8206-4CFE-B3AA-1D74ECD7B4FC}" srcId="{014919E1-A44D-4749-BD5F-5EDE42091360}" destId="{F51B2C7B-C5C2-4099-A38A-E54BD76C43DA}" srcOrd="0" destOrd="0" parTransId="{E47C8479-A094-43A1-9005-22519C38BBB2}" sibTransId="{4336CF78-584D-4F2F-8245-C64DF6890248}"/>
    <dgm:cxn modelId="{2455F056-4C95-461C-9D8F-C1FDCF575306}" type="presOf" srcId="{F8ED7561-3178-4F4E-9B03-0984DAF326AC}" destId="{2DEC6E63-4B0E-4C89-8AA3-1C420D6F811B}" srcOrd="0" destOrd="0" presId="urn:microsoft.com/office/officeart/2016/7/layout/LinearBlockProcessNumbered"/>
    <dgm:cxn modelId="{252E0757-1DFE-4A23-A196-B619F5698A39}" srcId="{014919E1-A44D-4749-BD5F-5EDE42091360}" destId="{AA7FC34F-C48A-4B46-84F8-D1CC115E658E}" srcOrd="1" destOrd="0" parTransId="{96EFCE3C-92EC-44BB-A1DC-FFD1920FDF89}" sibTransId="{F8ED7561-3178-4F4E-9B03-0984DAF326AC}"/>
    <dgm:cxn modelId="{80D51B95-B206-4791-B19D-FE093AC97C77}" type="presOf" srcId="{D4DFF54A-32A2-4478-A298-485D121907CC}" destId="{4354DBF8-08D5-47DF-8072-B72BF1C143CF}" srcOrd="1" destOrd="0" presId="urn:microsoft.com/office/officeart/2016/7/layout/LinearBlockProcessNumbered"/>
    <dgm:cxn modelId="{13C2F096-6EA5-46CA-869A-3292BB9BF7D0}" type="presOf" srcId="{2F3E6B1D-6AAC-4487-AC7F-85663B55EA67}" destId="{F3FFE8CC-977D-4157-B7D4-95435DFDB321}" srcOrd="0" destOrd="0" presId="urn:microsoft.com/office/officeart/2016/7/layout/LinearBlockProcessNumbered"/>
    <dgm:cxn modelId="{C825BCA3-0D57-49A2-AF54-CA5194864FF7}" type="presOf" srcId="{014919E1-A44D-4749-BD5F-5EDE42091360}" destId="{1A4723BC-6569-40CA-A6DB-3C10E93FB5F8}" srcOrd="0" destOrd="0" presId="urn:microsoft.com/office/officeart/2016/7/layout/LinearBlockProcessNumbered"/>
    <dgm:cxn modelId="{26B700A9-2579-4757-A3E2-9EA54678D6C7}" srcId="{014919E1-A44D-4749-BD5F-5EDE42091360}" destId="{D4DFF54A-32A2-4478-A298-485D121907CC}" srcOrd="2" destOrd="0" parTransId="{D8069F32-A7DF-4BC0-8235-9210C0E35171}" sibTransId="{2F3E6B1D-6AAC-4487-AC7F-85663B55EA67}"/>
    <dgm:cxn modelId="{168465B4-716F-4093-A486-1293443AF53B}" type="presOf" srcId="{4336CF78-584D-4F2F-8245-C64DF6890248}" destId="{D00E8506-72AA-47F8-A39F-C045C3D6B97F}" srcOrd="0" destOrd="0" presId="urn:microsoft.com/office/officeart/2016/7/layout/LinearBlockProcessNumbered"/>
    <dgm:cxn modelId="{E88979C5-120E-4B7C-A40A-7944CDDAA6DA}" type="presOf" srcId="{F51B2C7B-C5C2-4099-A38A-E54BD76C43DA}" destId="{BD187013-75CC-4475-9B81-400D9BA9110D}" srcOrd="0" destOrd="0" presId="urn:microsoft.com/office/officeart/2016/7/layout/LinearBlockProcessNumbered"/>
    <dgm:cxn modelId="{5CE036C4-E3B3-430B-BAC7-B289A532D7D9}" type="presParOf" srcId="{1A4723BC-6569-40CA-A6DB-3C10E93FB5F8}" destId="{1EB4B576-303E-47A7-92F2-D1352089ACA1}" srcOrd="0" destOrd="0" presId="urn:microsoft.com/office/officeart/2016/7/layout/LinearBlockProcessNumbered"/>
    <dgm:cxn modelId="{E14E3727-163E-40CF-8978-784D7D2E6254}" type="presParOf" srcId="{1EB4B576-303E-47A7-92F2-D1352089ACA1}" destId="{BD187013-75CC-4475-9B81-400D9BA9110D}" srcOrd="0" destOrd="0" presId="urn:microsoft.com/office/officeart/2016/7/layout/LinearBlockProcessNumbered"/>
    <dgm:cxn modelId="{A2913984-D113-43F9-A18A-B47EC9A51E46}" type="presParOf" srcId="{1EB4B576-303E-47A7-92F2-D1352089ACA1}" destId="{D00E8506-72AA-47F8-A39F-C045C3D6B97F}" srcOrd="1" destOrd="0" presId="urn:microsoft.com/office/officeart/2016/7/layout/LinearBlockProcessNumbered"/>
    <dgm:cxn modelId="{4BECFD1E-B67E-46F1-B3BE-639A7E2E31C3}" type="presParOf" srcId="{1EB4B576-303E-47A7-92F2-D1352089ACA1}" destId="{075CB52E-BC74-4881-B5B8-E9E505093478}" srcOrd="2" destOrd="0" presId="urn:microsoft.com/office/officeart/2016/7/layout/LinearBlockProcessNumbered"/>
    <dgm:cxn modelId="{CF1D058B-5E56-4522-9B49-C24CECB8E74D}" type="presParOf" srcId="{1A4723BC-6569-40CA-A6DB-3C10E93FB5F8}" destId="{8231A78A-9485-40D0-96EC-A5D56747B75F}" srcOrd="1" destOrd="0" presId="urn:microsoft.com/office/officeart/2016/7/layout/LinearBlockProcessNumbered"/>
    <dgm:cxn modelId="{02D6E7A9-43A3-4796-BA03-2AFD3FE26DE3}" type="presParOf" srcId="{1A4723BC-6569-40CA-A6DB-3C10E93FB5F8}" destId="{8E576ED4-7801-49F7-9A9C-C2FB463280C5}" srcOrd="2" destOrd="0" presId="urn:microsoft.com/office/officeart/2016/7/layout/LinearBlockProcessNumbered"/>
    <dgm:cxn modelId="{FEF964C5-B884-4C0E-B905-42B4F2122349}" type="presParOf" srcId="{8E576ED4-7801-49F7-9A9C-C2FB463280C5}" destId="{BD375532-E9EC-4501-BFCC-750A47893D80}" srcOrd="0" destOrd="0" presId="urn:microsoft.com/office/officeart/2016/7/layout/LinearBlockProcessNumbered"/>
    <dgm:cxn modelId="{C81F9EEF-7B08-4202-9F9D-2F8113E3A4D6}" type="presParOf" srcId="{8E576ED4-7801-49F7-9A9C-C2FB463280C5}" destId="{2DEC6E63-4B0E-4C89-8AA3-1C420D6F811B}" srcOrd="1" destOrd="0" presId="urn:microsoft.com/office/officeart/2016/7/layout/LinearBlockProcessNumbered"/>
    <dgm:cxn modelId="{4E2C9DED-F4A2-4CE3-8538-426E0553F3F5}" type="presParOf" srcId="{8E576ED4-7801-49F7-9A9C-C2FB463280C5}" destId="{EC680D0F-4DBD-4D44-BFE7-261CE0F6B2E1}" srcOrd="2" destOrd="0" presId="urn:microsoft.com/office/officeart/2016/7/layout/LinearBlockProcessNumbered"/>
    <dgm:cxn modelId="{834BAC95-C6DC-49E8-9279-46458A36F06A}" type="presParOf" srcId="{1A4723BC-6569-40CA-A6DB-3C10E93FB5F8}" destId="{31D90ED0-7433-4B26-9BF4-690F1DEEF2C9}" srcOrd="3" destOrd="0" presId="urn:microsoft.com/office/officeart/2016/7/layout/LinearBlockProcessNumbered"/>
    <dgm:cxn modelId="{36BC1FDA-70D1-4712-B94F-9977233C9218}" type="presParOf" srcId="{1A4723BC-6569-40CA-A6DB-3C10E93FB5F8}" destId="{9A97A1F5-04DC-4791-904A-460CD836A92A}" srcOrd="4" destOrd="0" presId="urn:microsoft.com/office/officeart/2016/7/layout/LinearBlockProcessNumbered"/>
    <dgm:cxn modelId="{2F02F1BC-F4CB-42F0-82BA-448DBF2137C4}" type="presParOf" srcId="{9A97A1F5-04DC-4791-904A-460CD836A92A}" destId="{17632B3E-738D-420E-B7E6-71B3CDC0D7A3}" srcOrd="0" destOrd="0" presId="urn:microsoft.com/office/officeart/2016/7/layout/LinearBlockProcessNumbered"/>
    <dgm:cxn modelId="{9AAB9D6B-861B-429D-A065-0BF112D2E5F1}" type="presParOf" srcId="{9A97A1F5-04DC-4791-904A-460CD836A92A}" destId="{F3FFE8CC-977D-4157-B7D4-95435DFDB321}" srcOrd="1" destOrd="0" presId="urn:microsoft.com/office/officeart/2016/7/layout/LinearBlockProcessNumbered"/>
    <dgm:cxn modelId="{5356F06A-DE2B-498A-BBA6-DCD23FA57225}" type="presParOf" srcId="{9A97A1F5-04DC-4791-904A-460CD836A92A}" destId="{4354DBF8-08D5-47DF-8072-B72BF1C143C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B2D265-8E00-4D58-BA50-2E93D5FD5E56}"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993B242-8A70-425B-ACD4-8F50DA993921}">
      <dgm:prSet custT="1"/>
      <dgm:spPr/>
      <dgm:t>
        <a:bodyPr/>
        <a:lstStyle/>
        <a:p>
          <a:pPr>
            <a:lnSpc>
              <a:spcPct val="100000"/>
            </a:lnSpc>
          </a:pPr>
          <a:r>
            <a:rPr lang="en-US" sz="1800" dirty="0">
              <a:latin typeface="Calibri" panose="020F0502020204030204" pitchFamily="34" charset="0"/>
              <a:cs typeface="Calibri" panose="020F0502020204030204" pitchFamily="34" charset="0"/>
            </a:rPr>
            <a:t>To receive transfer credit for a course taken at another educational institution, a student must first, be accepted to Columbus State Community College, and second, submit an official transcript of the course work taken at another college.  All official transcripts are evaluated by the Credit Coordinator of the Office of Student Records and Registration for transcript credit. If credit is granted, a “K” will appear on the transcript as the grade for the course. Transcript credit is not used in determining the grade point average.</a:t>
          </a:r>
        </a:p>
      </dgm:t>
    </dgm:pt>
    <dgm:pt modelId="{E789054F-3258-456B-B820-C18197501E4F}" type="parTrans" cxnId="{38DE0B85-29E2-45DE-9D1D-BF5D852B4122}">
      <dgm:prSet/>
      <dgm:spPr/>
      <dgm:t>
        <a:bodyPr/>
        <a:lstStyle/>
        <a:p>
          <a:endParaRPr lang="en-US"/>
        </a:p>
      </dgm:t>
    </dgm:pt>
    <dgm:pt modelId="{DE0A5EAC-28B5-4673-A1E4-C9BF37C8951C}" type="sibTrans" cxnId="{38DE0B85-29E2-45DE-9D1D-BF5D852B4122}">
      <dgm:prSet/>
      <dgm:spPr/>
      <dgm:t>
        <a:bodyPr/>
        <a:lstStyle/>
        <a:p>
          <a:endParaRPr lang="en-US"/>
        </a:p>
      </dgm:t>
    </dgm:pt>
    <dgm:pt modelId="{1335FFA4-A290-4398-B35E-66BFFE29DB2A}" type="pres">
      <dgm:prSet presAssocID="{77B2D265-8E00-4D58-BA50-2E93D5FD5E56}" presName="root" presStyleCnt="0">
        <dgm:presLayoutVars>
          <dgm:dir/>
          <dgm:resizeHandles val="exact"/>
        </dgm:presLayoutVars>
      </dgm:prSet>
      <dgm:spPr/>
    </dgm:pt>
    <dgm:pt modelId="{FFDB4416-AFA2-4837-B488-C19217C5B7B2}" type="pres">
      <dgm:prSet presAssocID="{77B2D265-8E00-4D58-BA50-2E93D5FD5E56}" presName="container" presStyleCnt="0">
        <dgm:presLayoutVars>
          <dgm:dir/>
          <dgm:resizeHandles val="exact"/>
        </dgm:presLayoutVars>
      </dgm:prSet>
      <dgm:spPr/>
    </dgm:pt>
    <dgm:pt modelId="{3BA6B335-8810-43A4-8BF2-93274D7996E6}" type="pres">
      <dgm:prSet presAssocID="{5993B242-8A70-425B-ACD4-8F50DA993921}" presName="compNode" presStyleCnt="0"/>
      <dgm:spPr/>
    </dgm:pt>
    <dgm:pt modelId="{4A333B20-1A06-4E63-9CBB-FE317CDAEA57}" type="pres">
      <dgm:prSet presAssocID="{5993B242-8A70-425B-ACD4-8F50DA993921}" presName="iconBgRect" presStyleLbl="bgShp" presStyleIdx="0" presStyleCnt="1" custLinFactNeighborX="-48970" custLinFactNeighborY="1577"/>
      <dgm:spPr/>
    </dgm:pt>
    <dgm:pt modelId="{4A585BAF-BF8D-4B75-982B-BEAAAA374B4C}" type="pres">
      <dgm:prSet presAssocID="{5993B242-8A70-425B-ACD4-8F50DA993921}" presName="iconRect" presStyleLbl="node1" presStyleIdx="0" presStyleCnt="1" custLinFactNeighborX="-56917" custLinFactNeighborY="-6179"/>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14D7B74-7B6E-4320-AED8-44ACFCA6EE84}" type="pres">
      <dgm:prSet presAssocID="{5993B242-8A70-425B-ACD4-8F50DA993921}" presName="spaceRect" presStyleCnt="0"/>
      <dgm:spPr/>
    </dgm:pt>
    <dgm:pt modelId="{CE658E21-0A44-4A90-9608-07F177B1CF99}" type="pres">
      <dgm:prSet presAssocID="{5993B242-8A70-425B-ACD4-8F50DA993921}" presName="textRect" presStyleLbl="revTx" presStyleIdx="0" presStyleCnt="1" custScaleX="157789">
        <dgm:presLayoutVars>
          <dgm:chMax val="1"/>
          <dgm:chPref val="1"/>
        </dgm:presLayoutVars>
      </dgm:prSet>
      <dgm:spPr/>
    </dgm:pt>
  </dgm:ptLst>
  <dgm:cxnLst>
    <dgm:cxn modelId="{B2542641-B9CE-4ADD-9838-76954BF03E10}" type="presOf" srcId="{77B2D265-8E00-4D58-BA50-2E93D5FD5E56}" destId="{1335FFA4-A290-4398-B35E-66BFFE29DB2A}" srcOrd="0" destOrd="0" presId="urn:microsoft.com/office/officeart/2018/2/layout/IconCircleList"/>
    <dgm:cxn modelId="{6B569E51-FEDB-456F-9E07-D49C5D368A28}" type="presOf" srcId="{5993B242-8A70-425B-ACD4-8F50DA993921}" destId="{CE658E21-0A44-4A90-9608-07F177B1CF99}" srcOrd="0" destOrd="0" presId="urn:microsoft.com/office/officeart/2018/2/layout/IconCircleList"/>
    <dgm:cxn modelId="{38DE0B85-29E2-45DE-9D1D-BF5D852B4122}" srcId="{77B2D265-8E00-4D58-BA50-2E93D5FD5E56}" destId="{5993B242-8A70-425B-ACD4-8F50DA993921}" srcOrd="0" destOrd="0" parTransId="{E789054F-3258-456B-B820-C18197501E4F}" sibTransId="{DE0A5EAC-28B5-4673-A1E4-C9BF37C8951C}"/>
    <dgm:cxn modelId="{53BC91FA-31DC-4471-9E71-F5FBCFD3A983}" type="presParOf" srcId="{1335FFA4-A290-4398-B35E-66BFFE29DB2A}" destId="{FFDB4416-AFA2-4837-B488-C19217C5B7B2}" srcOrd="0" destOrd="0" presId="urn:microsoft.com/office/officeart/2018/2/layout/IconCircleList"/>
    <dgm:cxn modelId="{C79F2210-2048-4DF2-885C-8C6A8307BFE4}" type="presParOf" srcId="{FFDB4416-AFA2-4837-B488-C19217C5B7B2}" destId="{3BA6B335-8810-43A4-8BF2-93274D7996E6}" srcOrd="0" destOrd="0" presId="urn:microsoft.com/office/officeart/2018/2/layout/IconCircleList"/>
    <dgm:cxn modelId="{EA3F75B5-A52A-4697-81BB-B8A72336D110}" type="presParOf" srcId="{3BA6B335-8810-43A4-8BF2-93274D7996E6}" destId="{4A333B20-1A06-4E63-9CBB-FE317CDAEA57}" srcOrd="0" destOrd="0" presId="urn:microsoft.com/office/officeart/2018/2/layout/IconCircleList"/>
    <dgm:cxn modelId="{A301AE32-CF9A-48BE-A0BD-CDAABFFE6CF6}" type="presParOf" srcId="{3BA6B335-8810-43A4-8BF2-93274D7996E6}" destId="{4A585BAF-BF8D-4B75-982B-BEAAAA374B4C}" srcOrd="1" destOrd="0" presId="urn:microsoft.com/office/officeart/2018/2/layout/IconCircleList"/>
    <dgm:cxn modelId="{5F2A44D2-69C8-4679-8887-540B5823ACEE}" type="presParOf" srcId="{3BA6B335-8810-43A4-8BF2-93274D7996E6}" destId="{114D7B74-7B6E-4320-AED8-44ACFCA6EE84}" srcOrd="2" destOrd="0" presId="urn:microsoft.com/office/officeart/2018/2/layout/IconCircleList"/>
    <dgm:cxn modelId="{0BC35E9D-8186-43E2-9558-0C0FEDDCA0C5}" type="presParOf" srcId="{3BA6B335-8810-43A4-8BF2-93274D7996E6}" destId="{CE658E21-0A44-4A90-9608-07F177B1CF9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7A41B-05FA-4450-A220-73C2790A6D84}">
      <dsp:nvSpPr>
        <dsp:cNvPr id="0" name=""/>
        <dsp:cNvSpPr/>
      </dsp:nvSpPr>
      <dsp:spPr>
        <a:xfrm>
          <a:off x="0" y="561"/>
          <a:ext cx="4443413"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7DE8EE8-13EC-4D19-8B38-FBEB51460D28}">
      <dsp:nvSpPr>
        <dsp:cNvPr id="0" name=""/>
        <dsp:cNvSpPr/>
      </dsp:nvSpPr>
      <dsp:spPr>
        <a:xfrm>
          <a:off x="0" y="561"/>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EKGs, Holter Monitors, Injections</a:t>
          </a:r>
        </a:p>
      </dsp:txBody>
      <dsp:txXfrm>
        <a:off x="0" y="561"/>
        <a:ext cx="4443413" cy="353803"/>
      </dsp:txXfrm>
    </dsp:sp>
    <dsp:sp modelId="{807F8AE9-37B9-448F-9D2B-B6E42F476E9A}">
      <dsp:nvSpPr>
        <dsp:cNvPr id="0" name=""/>
        <dsp:cNvSpPr/>
      </dsp:nvSpPr>
      <dsp:spPr>
        <a:xfrm>
          <a:off x="0" y="354365"/>
          <a:ext cx="4443413" cy="0"/>
        </a:xfrm>
        <a:prstGeom prst="line">
          <a:avLst/>
        </a:prstGeom>
        <a:gradFill rotWithShape="0">
          <a:gsLst>
            <a:gs pos="0">
              <a:schemeClr val="accent2">
                <a:hueOff val="184410"/>
                <a:satOff val="850"/>
                <a:lumOff val="131"/>
                <a:alphaOff val="0"/>
                <a:tint val="94000"/>
                <a:satMod val="100000"/>
                <a:lumMod val="104000"/>
              </a:schemeClr>
            </a:gs>
            <a:gs pos="69000">
              <a:schemeClr val="accent2">
                <a:hueOff val="184410"/>
                <a:satOff val="850"/>
                <a:lumOff val="131"/>
                <a:alphaOff val="0"/>
                <a:shade val="86000"/>
                <a:satMod val="130000"/>
                <a:lumMod val="102000"/>
              </a:schemeClr>
            </a:gs>
            <a:gs pos="100000">
              <a:schemeClr val="accent2">
                <a:hueOff val="184410"/>
                <a:satOff val="850"/>
                <a:lumOff val="131"/>
                <a:alphaOff val="0"/>
                <a:shade val="72000"/>
                <a:satMod val="130000"/>
                <a:lumMod val="100000"/>
              </a:schemeClr>
            </a:gs>
          </a:gsLst>
          <a:lin ang="5400000" scaled="0"/>
        </a:gradFill>
        <a:ln w="12700" cap="flat" cmpd="sng" algn="ctr">
          <a:solidFill>
            <a:schemeClr val="accent2">
              <a:hueOff val="184410"/>
              <a:satOff val="850"/>
              <a:lumOff val="13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08DBE74-D3F8-4497-A94C-5595578454D9}">
      <dsp:nvSpPr>
        <dsp:cNvPr id="0" name=""/>
        <dsp:cNvSpPr/>
      </dsp:nvSpPr>
      <dsp:spPr>
        <a:xfrm>
          <a:off x="0" y="354365"/>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Phlebotomy</a:t>
          </a:r>
        </a:p>
      </dsp:txBody>
      <dsp:txXfrm>
        <a:off x="0" y="354365"/>
        <a:ext cx="4443413" cy="353803"/>
      </dsp:txXfrm>
    </dsp:sp>
    <dsp:sp modelId="{16BE8D12-42C1-4A7A-92BF-CFA52D45F598}">
      <dsp:nvSpPr>
        <dsp:cNvPr id="0" name=""/>
        <dsp:cNvSpPr/>
      </dsp:nvSpPr>
      <dsp:spPr>
        <a:xfrm>
          <a:off x="0" y="708169"/>
          <a:ext cx="4443413" cy="0"/>
        </a:xfrm>
        <a:prstGeom prst="line">
          <a:avLst/>
        </a:prstGeom>
        <a:gradFill rotWithShape="0">
          <a:gsLst>
            <a:gs pos="0">
              <a:schemeClr val="accent2">
                <a:hueOff val="368820"/>
                <a:satOff val="1700"/>
                <a:lumOff val="261"/>
                <a:alphaOff val="0"/>
                <a:tint val="94000"/>
                <a:satMod val="100000"/>
                <a:lumMod val="104000"/>
              </a:schemeClr>
            </a:gs>
            <a:gs pos="69000">
              <a:schemeClr val="accent2">
                <a:hueOff val="368820"/>
                <a:satOff val="1700"/>
                <a:lumOff val="261"/>
                <a:alphaOff val="0"/>
                <a:shade val="86000"/>
                <a:satMod val="130000"/>
                <a:lumMod val="102000"/>
              </a:schemeClr>
            </a:gs>
            <a:gs pos="100000">
              <a:schemeClr val="accent2">
                <a:hueOff val="368820"/>
                <a:satOff val="1700"/>
                <a:lumOff val="261"/>
                <a:alphaOff val="0"/>
                <a:shade val="72000"/>
                <a:satMod val="130000"/>
                <a:lumMod val="100000"/>
              </a:schemeClr>
            </a:gs>
          </a:gsLst>
          <a:lin ang="5400000" scaled="0"/>
        </a:gradFill>
        <a:ln w="12700" cap="flat" cmpd="sng" algn="ctr">
          <a:solidFill>
            <a:schemeClr val="accent2">
              <a:hueOff val="368820"/>
              <a:satOff val="1700"/>
              <a:lumOff val="26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190824E-9DBA-4834-B61B-B0488F1EF8D7}">
      <dsp:nvSpPr>
        <dsp:cNvPr id="0" name=""/>
        <dsp:cNvSpPr/>
      </dsp:nvSpPr>
      <dsp:spPr>
        <a:xfrm>
          <a:off x="0" y="708169"/>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CLIA-Waived Lab Tests</a:t>
          </a:r>
        </a:p>
      </dsp:txBody>
      <dsp:txXfrm>
        <a:off x="0" y="708169"/>
        <a:ext cx="4443413" cy="353803"/>
      </dsp:txXfrm>
    </dsp:sp>
    <dsp:sp modelId="{3FE5E1C0-3390-48E1-9059-318754D0C800}">
      <dsp:nvSpPr>
        <dsp:cNvPr id="0" name=""/>
        <dsp:cNvSpPr/>
      </dsp:nvSpPr>
      <dsp:spPr>
        <a:xfrm>
          <a:off x="0" y="1061973"/>
          <a:ext cx="4443413" cy="0"/>
        </a:xfrm>
        <a:prstGeom prst="line">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w="12700" cap="flat" cmpd="sng" algn="ctr">
          <a:solidFill>
            <a:schemeClr val="accent2">
              <a:hueOff val="553230"/>
              <a:satOff val="2550"/>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D7D9092-20BF-437F-BFE0-3D6B38BBEFA0}">
      <dsp:nvSpPr>
        <dsp:cNvPr id="0" name=""/>
        <dsp:cNvSpPr/>
      </dsp:nvSpPr>
      <dsp:spPr>
        <a:xfrm>
          <a:off x="0" y="1061973"/>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Patient Education &amp; Triage</a:t>
          </a:r>
        </a:p>
      </dsp:txBody>
      <dsp:txXfrm>
        <a:off x="0" y="1061973"/>
        <a:ext cx="4443413" cy="353803"/>
      </dsp:txXfrm>
    </dsp:sp>
    <dsp:sp modelId="{70A9D168-03B7-4BC8-B592-309974C948B3}">
      <dsp:nvSpPr>
        <dsp:cNvPr id="0" name=""/>
        <dsp:cNvSpPr/>
      </dsp:nvSpPr>
      <dsp:spPr>
        <a:xfrm>
          <a:off x="0" y="1415777"/>
          <a:ext cx="4443413"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26861E9-06E8-4183-B1EE-533AC901AEBD}">
      <dsp:nvSpPr>
        <dsp:cNvPr id="0" name=""/>
        <dsp:cNvSpPr/>
      </dsp:nvSpPr>
      <dsp:spPr>
        <a:xfrm>
          <a:off x="0" y="1415777"/>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Pulmonary Function Testing</a:t>
          </a:r>
        </a:p>
      </dsp:txBody>
      <dsp:txXfrm>
        <a:off x="0" y="1415777"/>
        <a:ext cx="4443413" cy="353803"/>
      </dsp:txXfrm>
    </dsp:sp>
    <dsp:sp modelId="{106F38E1-7BC9-469C-931D-FF4199DE1D02}">
      <dsp:nvSpPr>
        <dsp:cNvPr id="0" name=""/>
        <dsp:cNvSpPr/>
      </dsp:nvSpPr>
      <dsp:spPr>
        <a:xfrm>
          <a:off x="0" y="1769581"/>
          <a:ext cx="4443413" cy="0"/>
        </a:xfrm>
        <a:prstGeom prst="line">
          <a:avLst/>
        </a:prstGeom>
        <a:gradFill rotWithShape="0">
          <a:gsLst>
            <a:gs pos="0">
              <a:schemeClr val="accent2">
                <a:hueOff val="922050"/>
                <a:satOff val="4250"/>
                <a:lumOff val="654"/>
                <a:alphaOff val="0"/>
                <a:tint val="94000"/>
                <a:satMod val="100000"/>
                <a:lumMod val="104000"/>
              </a:schemeClr>
            </a:gs>
            <a:gs pos="69000">
              <a:schemeClr val="accent2">
                <a:hueOff val="922050"/>
                <a:satOff val="4250"/>
                <a:lumOff val="654"/>
                <a:alphaOff val="0"/>
                <a:shade val="86000"/>
                <a:satMod val="130000"/>
                <a:lumMod val="102000"/>
              </a:schemeClr>
            </a:gs>
            <a:gs pos="100000">
              <a:schemeClr val="accent2">
                <a:hueOff val="922050"/>
                <a:satOff val="4250"/>
                <a:lumOff val="654"/>
                <a:alphaOff val="0"/>
                <a:shade val="72000"/>
                <a:satMod val="130000"/>
                <a:lumMod val="100000"/>
              </a:schemeClr>
            </a:gs>
          </a:gsLst>
          <a:lin ang="5400000" scaled="0"/>
        </a:gradFill>
        <a:ln w="12700" cap="flat" cmpd="sng" algn="ctr">
          <a:solidFill>
            <a:schemeClr val="accent2">
              <a:hueOff val="922050"/>
              <a:satOff val="4250"/>
              <a:lumOff val="65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6605566-5D61-47E3-A132-83B199334D53}">
      <dsp:nvSpPr>
        <dsp:cNvPr id="0" name=""/>
        <dsp:cNvSpPr/>
      </dsp:nvSpPr>
      <dsp:spPr>
        <a:xfrm>
          <a:off x="0" y="1769581"/>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a:latin typeface="Calibri" panose="020F0502020204030204" pitchFamily="34" charset="0"/>
              <a:cs typeface="Calibri" panose="020F0502020204030204" pitchFamily="34" charset="0"/>
            </a:rPr>
            <a:t>Scheduling Outpatient Testing</a:t>
          </a:r>
          <a:endParaRPr lang="en-US" sz="1800" kern="1200" cap="none" dirty="0">
            <a:latin typeface="Calibri" panose="020F0502020204030204" pitchFamily="34" charset="0"/>
            <a:cs typeface="Calibri" panose="020F0502020204030204" pitchFamily="34" charset="0"/>
          </a:endParaRPr>
        </a:p>
      </dsp:txBody>
      <dsp:txXfrm>
        <a:off x="0" y="1769581"/>
        <a:ext cx="4443413" cy="353803"/>
      </dsp:txXfrm>
    </dsp:sp>
    <dsp:sp modelId="{8E855B64-935F-4251-8FB4-CA6AF3DAE771}">
      <dsp:nvSpPr>
        <dsp:cNvPr id="0" name=""/>
        <dsp:cNvSpPr/>
      </dsp:nvSpPr>
      <dsp:spPr>
        <a:xfrm>
          <a:off x="0" y="2123385"/>
          <a:ext cx="4443413"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F02C784-1EBC-4A00-95C0-65D240B33B8F}">
      <dsp:nvSpPr>
        <dsp:cNvPr id="0" name=""/>
        <dsp:cNvSpPr/>
      </dsp:nvSpPr>
      <dsp:spPr>
        <a:xfrm>
          <a:off x="0" y="2123385"/>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cap="none" dirty="0">
              <a:latin typeface="Calibri" panose="020F0502020204030204" pitchFamily="34" charset="0"/>
              <a:cs typeface="Calibri" panose="020F0502020204030204" pitchFamily="34" charset="0"/>
            </a:rPr>
            <a:t>Assisting with Minor Surgeries</a:t>
          </a:r>
        </a:p>
      </dsp:txBody>
      <dsp:txXfrm>
        <a:off x="0" y="2123385"/>
        <a:ext cx="4443413" cy="353803"/>
      </dsp:txXfrm>
    </dsp:sp>
    <dsp:sp modelId="{EDF4B854-2839-440F-8774-21B6598F256E}">
      <dsp:nvSpPr>
        <dsp:cNvPr id="0" name=""/>
        <dsp:cNvSpPr/>
      </dsp:nvSpPr>
      <dsp:spPr>
        <a:xfrm>
          <a:off x="0" y="2477189"/>
          <a:ext cx="4443413" cy="0"/>
        </a:xfrm>
        <a:prstGeom prst="line">
          <a:avLst/>
        </a:prstGeom>
        <a:gradFill rotWithShape="0">
          <a:gsLst>
            <a:gs pos="0">
              <a:schemeClr val="accent2">
                <a:hueOff val="1290870"/>
                <a:satOff val="5951"/>
                <a:lumOff val="915"/>
                <a:alphaOff val="0"/>
                <a:tint val="94000"/>
                <a:satMod val="100000"/>
                <a:lumMod val="104000"/>
              </a:schemeClr>
            </a:gs>
            <a:gs pos="69000">
              <a:schemeClr val="accent2">
                <a:hueOff val="1290870"/>
                <a:satOff val="5951"/>
                <a:lumOff val="915"/>
                <a:alphaOff val="0"/>
                <a:shade val="86000"/>
                <a:satMod val="130000"/>
                <a:lumMod val="102000"/>
              </a:schemeClr>
            </a:gs>
            <a:gs pos="100000">
              <a:schemeClr val="accent2">
                <a:hueOff val="1290870"/>
                <a:satOff val="5951"/>
                <a:lumOff val="915"/>
                <a:alphaOff val="0"/>
                <a:shade val="72000"/>
                <a:satMod val="130000"/>
                <a:lumMod val="100000"/>
              </a:schemeClr>
            </a:gs>
          </a:gsLst>
          <a:lin ang="5400000" scaled="0"/>
        </a:gradFill>
        <a:ln w="12700" cap="flat" cmpd="sng" algn="ctr">
          <a:solidFill>
            <a:schemeClr val="accent2">
              <a:hueOff val="1290870"/>
              <a:satOff val="5951"/>
              <a:lumOff val="91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66310FF-F367-4C0F-A844-815AD93433CF}">
      <dsp:nvSpPr>
        <dsp:cNvPr id="0" name=""/>
        <dsp:cNvSpPr/>
      </dsp:nvSpPr>
      <dsp:spPr>
        <a:xfrm>
          <a:off x="0" y="2477189"/>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cap="none">
              <a:latin typeface="Calibri" panose="020F0502020204030204" pitchFamily="34" charset="0"/>
              <a:cs typeface="Calibri" panose="020F0502020204030204" pitchFamily="34" charset="0"/>
            </a:rPr>
            <a:t>Wound </a:t>
          </a:r>
          <a:r>
            <a:rPr lang="en-US" sz="1800" kern="1200" cap="none" dirty="0">
              <a:latin typeface="Calibri" panose="020F0502020204030204" pitchFamily="34" charset="0"/>
              <a:cs typeface="Calibri" panose="020F0502020204030204" pitchFamily="34" charset="0"/>
            </a:rPr>
            <a:t>Care &amp; Suture Removal</a:t>
          </a:r>
        </a:p>
      </dsp:txBody>
      <dsp:txXfrm>
        <a:off x="0" y="2477189"/>
        <a:ext cx="4443413" cy="353803"/>
      </dsp:txXfrm>
    </dsp:sp>
    <dsp:sp modelId="{A3DBCFC6-0F49-43B8-8349-3597E9DD0CE0}">
      <dsp:nvSpPr>
        <dsp:cNvPr id="0" name=""/>
        <dsp:cNvSpPr/>
      </dsp:nvSpPr>
      <dsp:spPr>
        <a:xfrm>
          <a:off x="0" y="2830993"/>
          <a:ext cx="4443413"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1F532FF-CDE5-4FF9-AF6E-2831C9B09666}">
      <dsp:nvSpPr>
        <dsp:cNvPr id="0" name=""/>
        <dsp:cNvSpPr/>
      </dsp:nvSpPr>
      <dsp:spPr>
        <a:xfrm>
          <a:off x="0" y="2830993"/>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Vital Signs, Height and Weight</a:t>
          </a:r>
        </a:p>
      </dsp:txBody>
      <dsp:txXfrm>
        <a:off x="0" y="2830993"/>
        <a:ext cx="4443413" cy="353803"/>
      </dsp:txXfrm>
    </dsp:sp>
    <dsp:sp modelId="{15B28E61-2F07-4BC6-9DEE-43C2D5BAD590}">
      <dsp:nvSpPr>
        <dsp:cNvPr id="0" name=""/>
        <dsp:cNvSpPr/>
      </dsp:nvSpPr>
      <dsp:spPr>
        <a:xfrm>
          <a:off x="0" y="3184797"/>
          <a:ext cx="4443413" cy="0"/>
        </a:xfrm>
        <a:prstGeom prst="line">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w="12700" cap="flat" cmpd="sng" algn="ctr">
          <a:solidFill>
            <a:schemeClr val="accent2">
              <a:hueOff val="1659690"/>
              <a:satOff val="7651"/>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112A594-F1A4-4A12-A781-989387E56436}">
      <dsp:nvSpPr>
        <dsp:cNvPr id="0" name=""/>
        <dsp:cNvSpPr/>
      </dsp:nvSpPr>
      <dsp:spPr>
        <a:xfrm>
          <a:off x="0" y="3184797"/>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Vision &amp; Hearing Screenings</a:t>
          </a:r>
        </a:p>
      </dsp:txBody>
      <dsp:txXfrm>
        <a:off x="0" y="3184797"/>
        <a:ext cx="4443413" cy="353803"/>
      </dsp:txXfrm>
    </dsp:sp>
    <dsp:sp modelId="{031969FC-4526-4134-9FE0-9D2BE671F3B2}">
      <dsp:nvSpPr>
        <dsp:cNvPr id="0" name=""/>
        <dsp:cNvSpPr/>
      </dsp:nvSpPr>
      <dsp:spPr>
        <a:xfrm>
          <a:off x="0" y="3538601"/>
          <a:ext cx="4443413" cy="0"/>
        </a:xfrm>
        <a:prstGeom prst="line">
          <a:avLst/>
        </a:prstGeom>
        <a:gradFill rotWithShape="0">
          <a:gsLst>
            <a:gs pos="0">
              <a:schemeClr val="accent2">
                <a:hueOff val="1844100"/>
                <a:satOff val="8501"/>
                <a:lumOff val="1307"/>
                <a:alphaOff val="0"/>
                <a:tint val="94000"/>
                <a:satMod val="100000"/>
                <a:lumMod val="104000"/>
              </a:schemeClr>
            </a:gs>
            <a:gs pos="69000">
              <a:schemeClr val="accent2">
                <a:hueOff val="1844100"/>
                <a:satOff val="8501"/>
                <a:lumOff val="1307"/>
                <a:alphaOff val="0"/>
                <a:shade val="86000"/>
                <a:satMod val="130000"/>
                <a:lumMod val="102000"/>
              </a:schemeClr>
            </a:gs>
            <a:gs pos="100000">
              <a:schemeClr val="accent2">
                <a:hueOff val="1844100"/>
                <a:satOff val="8501"/>
                <a:lumOff val="1307"/>
                <a:alphaOff val="0"/>
                <a:shade val="72000"/>
                <a:satMod val="130000"/>
                <a:lumMod val="100000"/>
              </a:schemeClr>
            </a:gs>
          </a:gsLst>
          <a:lin ang="5400000" scaled="0"/>
        </a:gradFill>
        <a:ln w="12700" cap="flat" cmpd="sng" algn="ctr">
          <a:solidFill>
            <a:schemeClr val="accent2">
              <a:hueOff val="1844100"/>
              <a:satOff val="8501"/>
              <a:lumOff val="130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B2F38CC-8CCD-4B67-9CC2-60C3A85657F6}">
      <dsp:nvSpPr>
        <dsp:cNvPr id="0" name=""/>
        <dsp:cNvSpPr/>
      </dsp:nvSpPr>
      <dsp:spPr>
        <a:xfrm>
          <a:off x="0" y="3538601"/>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Medication Reconciliations </a:t>
          </a:r>
        </a:p>
      </dsp:txBody>
      <dsp:txXfrm>
        <a:off x="0" y="3538601"/>
        <a:ext cx="4443413" cy="353803"/>
      </dsp:txXfrm>
    </dsp:sp>
    <dsp:sp modelId="{8FC1D8C9-25EE-403A-9595-4B9AB65D0EFD}">
      <dsp:nvSpPr>
        <dsp:cNvPr id="0" name=""/>
        <dsp:cNvSpPr/>
      </dsp:nvSpPr>
      <dsp:spPr>
        <a:xfrm>
          <a:off x="0" y="3892405"/>
          <a:ext cx="4443413" cy="0"/>
        </a:xfrm>
        <a:prstGeom prst="line">
          <a:avLst/>
        </a:prstGeom>
        <a:gradFill rotWithShape="0">
          <a:gsLst>
            <a:gs pos="0">
              <a:schemeClr val="accent2">
                <a:hueOff val="2028510"/>
                <a:satOff val="9351"/>
                <a:lumOff val="1438"/>
                <a:alphaOff val="0"/>
                <a:tint val="94000"/>
                <a:satMod val="100000"/>
                <a:lumMod val="104000"/>
              </a:schemeClr>
            </a:gs>
            <a:gs pos="69000">
              <a:schemeClr val="accent2">
                <a:hueOff val="2028510"/>
                <a:satOff val="9351"/>
                <a:lumOff val="1438"/>
                <a:alphaOff val="0"/>
                <a:shade val="86000"/>
                <a:satMod val="130000"/>
                <a:lumMod val="102000"/>
              </a:schemeClr>
            </a:gs>
            <a:gs pos="100000">
              <a:schemeClr val="accent2">
                <a:hueOff val="2028510"/>
                <a:satOff val="9351"/>
                <a:lumOff val="1438"/>
                <a:alphaOff val="0"/>
                <a:shade val="72000"/>
                <a:satMod val="130000"/>
                <a:lumMod val="100000"/>
              </a:schemeClr>
            </a:gs>
          </a:gsLst>
          <a:lin ang="5400000" scaled="0"/>
        </a:gradFill>
        <a:ln w="12700" cap="flat" cmpd="sng" algn="ctr">
          <a:solidFill>
            <a:schemeClr val="accent2">
              <a:hueOff val="2028510"/>
              <a:satOff val="9351"/>
              <a:lumOff val="1438"/>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2AA4727-D62D-4E28-AA95-70F998C01BA0}">
      <dsp:nvSpPr>
        <dsp:cNvPr id="0" name=""/>
        <dsp:cNvSpPr/>
      </dsp:nvSpPr>
      <dsp:spPr>
        <a:xfrm>
          <a:off x="0" y="3892405"/>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Assisting with Pap &amp; Pelvic Examinations</a:t>
          </a:r>
        </a:p>
      </dsp:txBody>
      <dsp:txXfrm>
        <a:off x="0" y="3892405"/>
        <a:ext cx="4443413" cy="353803"/>
      </dsp:txXfrm>
    </dsp:sp>
    <dsp:sp modelId="{352BB6D8-CE10-46F9-AB30-9379A298CC79}">
      <dsp:nvSpPr>
        <dsp:cNvPr id="0" name=""/>
        <dsp:cNvSpPr/>
      </dsp:nvSpPr>
      <dsp:spPr>
        <a:xfrm>
          <a:off x="0" y="4246209"/>
          <a:ext cx="4443413"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4595BD2-DF8F-4BE2-8A6A-1F439EDD8768}">
      <dsp:nvSpPr>
        <dsp:cNvPr id="0" name=""/>
        <dsp:cNvSpPr/>
      </dsp:nvSpPr>
      <dsp:spPr>
        <a:xfrm>
          <a:off x="0" y="4246209"/>
          <a:ext cx="4443413" cy="35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Assisting with Sigmoidoscopy</a:t>
          </a:r>
        </a:p>
      </dsp:txBody>
      <dsp:txXfrm>
        <a:off x="0" y="4246209"/>
        <a:ext cx="4443413" cy="35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0FE6C-2045-4D55-99C7-B793558CA336}">
      <dsp:nvSpPr>
        <dsp:cNvPr id="0" name=""/>
        <dsp:cNvSpPr/>
      </dsp:nvSpPr>
      <dsp:spPr>
        <a:xfrm>
          <a:off x="0" y="2260"/>
          <a:ext cx="4443413"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D1961BA-C182-40F4-8A22-873121C3B842}">
      <dsp:nvSpPr>
        <dsp:cNvPr id="0" name=""/>
        <dsp:cNvSpPr/>
      </dsp:nvSpPr>
      <dsp:spPr>
        <a:xfrm>
          <a:off x="0" y="2260"/>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Maintaining Medical Records</a:t>
          </a:r>
        </a:p>
      </dsp:txBody>
      <dsp:txXfrm>
        <a:off x="0" y="2260"/>
        <a:ext cx="4443413" cy="420420"/>
      </dsp:txXfrm>
    </dsp:sp>
    <dsp:sp modelId="{7DB78884-6F19-401B-A7E8-6B4AB81A8988}">
      <dsp:nvSpPr>
        <dsp:cNvPr id="0" name=""/>
        <dsp:cNvSpPr/>
      </dsp:nvSpPr>
      <dsp:spPr>
        <a:xfrm>
          <a:off x="0" y="422681"/>
          <a:ext cx="4443413" cy="0"/>
        </a:xfrm>
        <a:prstGeom prst="line">
          <a:avLst/>
        </a:prstGeom>
        <a:gradFill rotWithShape="0">
          <a:gsLst>
            <a:gs pos="0">
              <a:schemeClr val="accent2">
                <a:hueOff val="221292"/>
                <a:satOff val="1020"/>
                <a:lumOff val="157"/>
                <a:alphaOff val="0"/>
                <a:tint val="94000"/>
                <a:satMod val="100000"/>
                <a:lumMod val="104000"/>
              </a:schemeClr>
            </a:gs>
            <a:gs pos="69000">
              <a:schemeClr val="accent2">
                <a:hueOff val="221292"/>
                <a:satOff val="1020"/>
                <a:lumOff val="157"/>
                <a:alphaOff val="0"/>
                <a:shade val="86000"/>
                <a:satMod val="130000"/>
                <a:lumMod val="102000"/>
              </a:schemeClr>
            </a:gs>
            <a:gs pos="100000">
              <a:schemeClr val="accent2">
                <a:hueOff val="221292"/>
                <a:satOff val="1020"/>
                <a:lumOff val="157"/>
                <a:alphaOff val="0"/>
                <a:shade val="72000"/>
                <a:satMod val="130000"/>
                <a:lumMod val="100000"/>
              </a:schemeClr>
            </a:gs>
          </a:gsLst>
          <a:lin ang="5400000" scaled="0"/>
        </a:gradFill>
        <a:ln w="12700" cap="flat" cmpd="sng" algn="ctr">
          <a:solidFill>
            <a:schemeClr val="accent2">
              <a:hueOff val="221292"/>
              <a:satOff val="1020"/>
              <a:lumOff val="15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6E03994-2C4A-4E35-AAA8-BB179A2916CB}">
      <dsp:nvSpPr>
        <dsp:cNvPr id="0" name=""/>
        <dsp:cNvSpPr/>
      </dsp:nvSpPr>
      <dsp:spPr>
        <a:xfrm>
          <a:off x="0" y="422681"/>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Bookkeeping</a:t>
          </a:r>
        </a:p>
      </dsp:txBody>
      <dsp:txXfrm>
        <a:off x="0" y="422681"/>
        <a:ext cx="4443413" cy="420420"/>
      </dsp:txXfrm>
    </dsp:sp>
    <dsp:sp modelId="{6D6E500E-2E51-4E01-809F-E4AF9B4D517E}">
      <dsp:nvSpPr>
        <dsp:cNvPr id="0" name=""/>
        <dsp:cNvSpPr/>
      </dsp:nvSpPr>
      <dsp:spPr>
        <a:xfrm>
          <a:off x="0" y="843102"/>
          <a:ext cx="4443413" cy="0"/>
        </a:xfrm>
        <a:prstGeom prst="line">
          <a:avLst/>
        </a:prstGeom>
        <a:gradFill rotWithShape="0">
          <a:gsLst>
            <a:gs pos="0">
              <a:schemeClr val="accent2">
                <a:hueOff val="442584"/>
                <a:satOff val="2040"/>
                <a:lumOff val="314"/>
                <a:alphaOff val="0"/>
                <a:tint val="94000"/>
                <a:satMod val="100000"/>
                <a:lumMod val="104000"/>
              </a:schemeClr>
            </a:gs>
            <a:gs pos="69000">
              <a:schemeClr val="accent2">
                <a:hueOff val="442584"/>
                <a:satOff val="2040"/>
                <a:lumOff val="314"/>
                <a:alphaOff val="0"/>
                <a:shade val="86000"/>
                <a:satMod val="130000"/>
                <a:lumMod val="102000"/>
              </a:schemeClr>
            </a:gs>
            <a:gs pos="100000">
              <a:schemeClr val="accent2">
                <a:hueOff val="442584"/>
                <a:satOff val="2040"/>
                <a:lumOff val="314"/>
                <a:alphaOff val="0"/>
                <a:shade val="72000"/>
                <a:satMod val="130000"/>
                <a:lumMod val="100000"/>
              </a:schemeClr>
            </a:gs>
          </a:gsLst>
          <a:lin ang="5400000" scaled="0"/>
        </a:gradFill>
        <a:ln w="12700" cap="flat" cmpd="sng" algn="ctr">
          <a:solidFill>
            <a:schemeClr val="accent2">
              <a:hueOff val="442584"/>
              <a:satOff val="2040"/>
              <a:lumOff val="31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B331777-8EFE-4678-9CA1-6C759842196C}">
      <dsp:nvSpPr>
        <dsp:cNvPr id="0" name=""/>
        <dsp:cNvSpPr/>
      </dsp:nvSpPr>
      <dsp:spPr>
        <a:xfrm>
          <a:off x="0" y="843102"/>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Scheduling Appointments</a:t>
          </a:r>
        </a:p>
      </dsp:txBody>
      <dsp:txXfrm>
        <a:off x="0" y="843102"/>
        <a:ext cx="4443413" cy="420420"/>
      </dsp:txXfrm>
    </dsp:sp>
    <dsp:sp modelId="{A2775FA0-A1B4-49F6-91A6-0F05B620791F}">
      <dsp:nvSpPr>
        <dsp:cNvPr id="0" name=""/>
        <dsp:cNvSpPr/>
      </dsp:nvSpPr>
      <dsp:spPr>
        <a:xfrm>
          <a:off x="0" y="1263522"/>
          <a:ext cx="4443413" cy="0"/>
        </a:xfrm>
        <a:prstGeom prst="line">
          <a:avLst/>
        </a:prstGeom>
        <a:gradFill rotWithShape="0">
          <a:gsLst>
            <a:gs pos="0">
              <a:schemeClr val="accent2">
                <a:hueOff val="663876"/>
                <a:satOff val="3060"/>
                <a:lumOff val="471"/>
                <a:alphaOff val="0"/>
                <a:tint val="94000"/>
                <a:satMod val="100000"/>
                <a:lumMod val="104000"/>
              </a:schemeClr>
            </a:gs>
            <a:gs pos="69000">
              <a:schemeClr val="accent2">
                <a:hueOff val="663876"/>
                <a:satOff val="3060"/>
                <a:lumOff val="471"/>
                <a:alphaOff val="0"/>
                <a:shade val="86000"/>
                <a:satMod val="130000"/>
                <a:lumMod val="102000"/>
              </a:schemeClr>
            </a:gs>
            <a:gs pos="100000">
              <a:schemeClr val="accent2">
                <a:hueOff val="663876"/>
                <a:satOff val="3060"/>
                <a:lumOff val="471"/>
                <a:alphaOff val="0"/>
                <a:shade val="72000"/>
                <a:satMod val="130000"/>
                <a:lumMod val="100000"/>
              </a:schemeClr>
            </a:gs>
          </a:gsLst>
          <a:lin ang="5400000" scaled="0"/>
        </a:gradFill>
        <a:ln w="12700" cap="flat" cmpd="sng" algn="ctr">
          <a:solidFill>
            <a:schemeClr val="accent2">
              <a:hueOff val="663876"/>
              <a:satOff val="3060"/>
              <a:lumOff val="47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06F936E-F1E8-4F70-8459-2B9628A1E59A}">
      <dsp:nvSpPr>
        <dsp:cNvPr id="0" name=""/>
        <dsp:cNvSpPr/>
      </dsp:nvSpPr>
      <dsp:spPr>
        <a:xfrm>
          <a:off x="0" y="1263522"/>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Arranging Patient Hospitalization and Surgeries</a:t>
          </a:r>
        </a:p>
      </dsp:txBody>
      <dsp:txXfrm>
        <a:off x="0" y="1263522"/>
        <a:ext cx="4443413" cy="420420"/>
      </dsp:txXfrm>
    </dsp:sp>
    <dsp:sp modelId="{8F50528D-9CBF-41E6-8FB9-AFECCD77F0E5}">
      <dsp:nvSpPr>
        <dsp:cNvPr id="0" name=""/>
        <dsp:cNvSpPr/>
      </dsp:nvSpPr>
      <dsp:spPr>
        <a:xfrm>
          <a:off x="0" y="1683943"/>
          <a:ext cx="4443413" cy="0"/>
        </a:xfrm>
        <a:prstGeom prst="line">
          <a:avLst/>
        </a:prstGeom>
        <a:gradFill rotWithShape="0">
          <a:gsLst>
            <a:gs pos="0">
              <a:schemeClr val="accent2">
                <a:hueOff val="885168"/>
                <a:satOff val="4080"/>
                <a:lumOff val="628"/>
                <a:alphaOff val="0"/>
                <a:tint val="94000"/>
                <a:satMod val="100000"/>
                <a:lumMod val="104000"/>
              </a:schemeClr>
            </a:gs>
            <a:gs pos="69000">
              <a:schemeClr val="accent2">
                <a:hueOff val="885168"/>
                <a:satOff val="4080"/>
                <a:lumOff val="628"/>
                <a:alphaOff val="0"/>
                <a:shade val="86000"/>
                <a:satMod val="130000"/>
                <a:lumMod val="102000"/>
              </a:schemeClr>
            </a:gs>
            <a:gs pos="100000">
              <a:schemeClr val="accent2">
                <a:hueOff val="885168"/>
                <a:satOff val="4080"/>
                <a:lumOff val="628"/>
                <a:alphaOff val="0"/>
                <a:shade val="72000"/>
                <a:satMod val="130000"/>
                <a:lumMod val="100000"/>
              </a:schemeClr>
            </a:gs>
          </a:gsLst>
          <a:lin ang="5400000" scaled="0"/>
        </a:gradFill>
        <a:ln w="12700" cap="flat" cmpd="sng" algn="ctr">
          <a:solidFill>
            <a:schemeClr val="accent2">
              <a:hueOff val="885168"/>
              <a:satOff val="4080"/>
              <a:lumOff val="628"/>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669610B-D2AB-47CA-AAD9-A1835D2B7F66}">
      <dsp:nvSpPr>
        <dsp:cNvPr id="0" name=""/>
        <dsp:cNvSpPr/>
      </dsp:nvSpPr>
      <dsp:spPr>
        <a:xfrm>
          <a:off x="0" y="1683943"/>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Telephone Management</a:t>
          </a:r>
        </a:p>
      </dsp:txBody>
      <dsp:txXfrm>
        <a:off x="0" y="1683943"/>
        <a:ext cx="4443413" cy="420420"/>
      </dsp:txXfrm>
    </dsp:sp>
    <dsp:sp modelId="{4BD47C8B-236B-46D3-89A9-BA3C92CEBEA4}">
      <dsp:nvSpPr>
        <dsp:cNvPr id="0" name=""/>
        <dsp:cNvSpPr/>
      </dsp:nvSpPr>
      <dsp:spPr>
        <a:xfrm>
          <a:off x="0" y="2104364"/>
          <a:ext cx="4443413"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AA1B947-DE5B-463E-BC61-E9FEC69F0071}">
      <dsp:nvSpPr>
        <dsp:cNvPr id="0" name=""/>
        <dsp:cNvSpPr/>
      </dsp:nvSpPr>
      <dsp:spPr>
        <a:xfrm>
          <a:off x="0" y="2104364"/>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Maintaining Supplies </a:t>
          </a:r>
        </a:p>
      </dsp:txBody>
      <dsp:txXfrm>
        <a:off x="0" y="2104364"/>
        <a:ext cx="4443413" cy="420420"/>
      </dsp:txXfrm>
    </dsp:sp>
    <dsp:sp modelId="{D9F3129B-3CC1-498D-BF78-B75E8B218182}">
      <dsp:nvSpPr>
        <dsp:cNvPr id="0" name=""/>
        <dsp:cNvSpPr/>
      </dsp:nvSpPr>
      <dsp:spPr>
        <a:xfrm>
          <a:off x="0" y="2524785"/>
          <a:ext cx="4443413" cy="0"/>
        </a:xfrm>
        <a:prstGeom prst="line">
          <a:avLst/>
        </a:prstGeom>
        <a:gradFill rotWithShape="0">
          <a:gsLst>
            <a:gs pos="0">
              <a:schemeClr val="accent2">
                <a:hueOff val="1327752"/>
                <a:satOff val="6121"/>
                <a:lumOff val="941"/>
                <a:alphaOff val="0"/>
                <a:tint val="94000"/>
                <a:satMod val="100000"/>
                <a:lumMod val="104000"/>
              </a:schemeClr>
            </a:gs>
            <a:gs pos="69000">
              <a:schemeClr val="accent2">
                <a:hueOff val="1327752"/>
                <a:satOff val="6121"/>
                <a:lumOff val="941"/>
                <a:alphaOff val="0"/>
                <a:shade val="86000"/>
                <a:satMod val="130000"/>
                <a:lumMod val="102000"/>
              </a:schemeClr>
            </a:gs>
            <a:gs pos="100000">
              <a:schemeClr val="accent2">
                <a:hueOff val="1327752"/>
                <a:satOff val="6121"/>
                <a:lumOff val="941"/>
                <a:alphaOff val="0"/>
                <a:shade val="72000"/>
                <a:satMod val="130000"/>
                <a:lumMod val="100000"/>
              </a:schemeClr>
            </a:gs>
          </a:gsLst>
          <a:lin ang="5400000" scaled="0"/>
        </a:gradFill>
        <a:ln w="12700" cap="flat" cmpd="sng" algn="ctr">
          <a:solidFill>
            <a:schemeClr val="accent2">
              <a:hueOff val="1327752"/>
              <a:satOff val="6121"/>
              <a:lumOff val="94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AC5B697-9735-452B-B718-537005132DF9}">
      <dsp:nvSpPr>
        <dsp:cNvPr id="0" name=""/>
        <dsp:cNvSpPr/>
      </dsp:nvSpPr>
      <dsp:spPr>
        <a:xfrm>
          <a:off x="0" y="2524785"/>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ICD-10 &amp; CPT Coding Procedures</a:t>
          </a:r>
        </a:p>
      </dsp:txBody>
      <dsp:txXfrm>
        <a:off x="0" y="2524785"/>
        <a:ext cx="4443413" cy="420420"/>
      </dsp:txXfrm>
    </dsp:sp>
    <dsp:sp modelId="{AABE10F1-B23F-43BA-B94E-5D0A71FE21E2}">
      <dsp:nvSpPr>
        <dsp:cNvPr id="0" name=""/>
        <dsp:cNvSpPr/>
      </dsp:nvSpPr>
      <dsp:spPr>
        <a:xfrm>
          <a:off x="0" y="2945206"/>
          <a:ext cx="4443413" cy="0"/>
        </a:xfrm>
        <a:prstGeom prst="line">
          <a:avLst/>
        </a:prstGeom>
        <a:gradFill rotWithShape="0">
          <a:gsLst>
            <a:gs pos="0">
              <a:schemeClr val="accent2">
                <a:hueOff val="1549044"/>
                <a:satOff val="7141"/>
                <a:lumOff val="1098"/>
                <a:alphaOff val="0"/>
                <a:tint val="94000"/>
                <a:satMod val="100000"/>
                <a:lumMod val="104000"/>
              </a:schemeClr>
            </a:gs>
            <a:gs pos="69000">
              <a:schemeClr val="accent2">
                <a:hueOff val="1549044"/>
                <a:satOff val="7141"/>
                <a:lumOff val="1098"/>
                <a:alphaOff val="0"/>
                <a:shade val="86000"/>
                <a:satMod val="130000"/>
                <a:lumMod val="102000"/>
              </a:schemeClr>
            </a:gs>
            <a:gs pos="100000">
              <a:schemeClr val="accent2">
                <a:hueOff val="1549044"/>
                <a:satOff val="7141"/>
                <a:lumOff val="1098"/>
                <a:alphaOff val="0"/>
                <a:shade val="72000"/>
                <a:satMod val="130000"/>
                <a:lumMod val="100000"/>
              </a:schemeClr>
            </a:gs>
          </a:gsLst>
          <a:lin ang="5400000" scaled="0"/>
        </a:gradFill>
        <a:ln w="12700" cap="flat" cmpd="sng" algn="ctr">
          <a:solidFill>
            <a:schemeClr val="accent2">
              <a:hueOff val="1549044"/>
              <a:satOff val="7141"/>
              <a:lumOff val="1098"/>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603A49D-FE31-4BC5-9401-930F15AF8ED9}">
      <dsp:nvSpPr>
        <dsp:cNvPr id="0" name=""/>
        <dsp:cNvSpPr/>
      </dsp:nvSpPr>
      <dsp:spPr>
        <a:xfrm>
          <a:off x="0" y="2945206"/>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Filing Insurance Forms/Claims</a:t>
          </a:r>
        </a:p>
      </dsp:txBody>
      <dsp:txXfrm>
        <a:off x="0" y="2945206"/>
        <a:ext cx="4443413" cy="420420"/>
      </dsp:txXfrm>
    </dsp:sp>
    <dsp:sp modelId="{E3470853-660E-4E84-A0CB-299FBC0645CC}">
      <dsp:nvSpPr>
        <dsp:cNvPr id="0" name=""/>
        <dsp:cNvSpPr/>
      </dsp:nvSpPr>
      <dsp:spPr>
        <a:xfrm>
          <a:off x="0" y="3365627"/>
          <a:ext cx="4443413" cy="0"/>
        </a:xfrm>
        <a:prstGeom prst="line">
          <a:avLst/>
        </a:prstGeom>
        <a:gradFill rotWithShape="0">
          <a:gsLst>
            <a:gs pos="0">
              <a:schemeClr val="accent2">
                <a:hueOff val="1770336"/>
                <a:satOff val="8161"/>
                <a:lumOff val="1255"/>
                <a:alphaOff val="0"/>
                <a:tint val="94000"/>
                <a:satMod val="100000"/>
                <a:lumMod val="104000"/>
              </a:schemeClr>
            </a:gs>
            <a:gs pos="69000">
              <a:schemeClr val="accent2">
                <a:hueOff val="1770336"/>
                <a:satOff val="8161"/>
                <a:lumOff val="1255"/>
                <a:alphaOff val="0"/>
                <a:shade val="86000"/>
                <a:satMod val="130000"/>
                <a:lumMod val="102000"/>
              </a:schemeClr>
            </a:gs>
            <a:gs pos="100000">
              <a:schemeClr val="accent2">
                <a:hueOff val="1770336"/>
                <a:satOff val="8161"/>
                <a:lumOff val="1255"/>
                <a:alphaOff val="0"/>
                <a:shade val="72000"/>
                <a:satMod val="130000"/>
                <a:lumMod val="100000"/>
              </a:schemeClr>
            </a:gs>
          </a:gsLst>
          <a:lin ang="5400000" scaled="0"/>
        </a:gradFill>
        <a:ln w="12700" cap="flat" cmpd="sng" algn="ctr">
          <a:solidFill>
            <a:schemeClr val="accent2">
              <a:hueOff val="1770336"/>
              <a:satOff val="8161"/>
              <a:lumOff val="125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5D1A66B-F39E-4611-A7BA-884A869202D3}">
      <dsp:nvSpPr>
        <dsp:cNvPr id="0" name=""/>
        <dsp:cNvSpPr/>
      </dsp:nvSpPr>
      <dsp:spPr>
        <a:xfrm>
          <a:off x="0" y="3365627"/>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Processing Payroll</a:t>
          </a:r>
        </a:p>
      </dsp:txBody>
      <dsp:txXfrm>
        <a:off x="0" y="3365627"/>
        <a:ext cx="4443413" cy="420420"/>
      </dsp:txXfrm>
    </dsp:sp>
    <dsp:sp modelId="{C7AE0D06-25DA-4FC2-812B-23ACE950ED74}">
      <dsp:nvSpPr>
        <dsp:cNvPr id="0" name=""/>
        <dsp:cNvSpPr/>
      </dsp:nvSpPr>
      <dsp:spPr>
        <a:xfrm>
          <a:off x="0" y="3786047"/>
          <a:ext cx="4443413" cy="0"/>
        </a:xfrm>
        <a:prstGeom prst="line">
          <a:avLst/>
        </a:prstGeom>
        <a:gradFill rotWithShape="0">
          <a:gsLst>
            <a:gs pos="0">
              <a:schemeClr val="accent2">
                <a:hueOff val="1991628"/>
                <a:satOff val="9181"/>
                <a:lumOff val="1412"/>
                <a:alphaOff val="0"/>
                <a:tint val="94000"/>
                <a:satMod val="100000"/>
                <a:lumMod val="104000"/>
              </a:schemeClr>
            </a:gs>
            <a:gs pos="69000">
              <a:schemeClr val="accent2">
                <a:hueOff val="1991628"/>
                <a:satOff val="9181"/>
                <a:lumOff val="1412"/>
                <a:alphaOff val="0"/>
                <a:shade val="86000"/>
                <a:satMod val="130000"/>
                <a:lumMod val="102000"/>
              </a:schemeClr>
            </a:gs>
            <a:gs pos="100000">
              <a:schemeClr val="accent2">
                <a:hueOff val="1991628"/>
                <a:satOff val="9181"/>
                <a:lumOff val="1412"/>
                <a:alphaOff val="0"/>
                <a:shade val="72000"/>
                <a:satMod val="130000"/>
                <a:lumMod val="100000"/>
              </a:schemeClr>
            </a:gs>
          </a:gsLst>
          <a:lin ang="5400000" scaled="0"/>
        </a:gradFill>
        <a:ln w="12700" cap="flat" cmpd="sng" algn="ctr">
          <a:solidFill>
            <a:schemeClr val="accent2">
              <a:hueOff val="1991628"/>
              <a:satOff val="9181"/>
              <a:lumOff val="141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2DE6928-7EA3-4AFB-A509-F5B950001E3C}">
      <dsp:nvSpPr>
        <dsp:cNvPr id="0" name=""/>
        <dsp:cNvSpPr/>
      </dsp:nvSpPr>
      <dsp:spPr>
        <a:xfrm>
          <a:off x="0" y="3786047"/>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Sorting And Filing Mail</a:t>
          </a:r>
        </a:p>
      </dsp:txBody>
      <dsp:txXfrm>
        <a:off x="0" y="3786047"/>
        <a:ext cx="4443413" cy="420420"/>
      </dsp:txXfrm>
    </dsp:sp>
    <dsp:sp modelId="{2BE5C70C-7A26-44B4-93CA-FC330A55019D}">
      <dsp:nvSpPr>
        <dsp:cNvPr id="0" name=""/>
        <dsp:cNvSpPr/>
      </dsp:nvSpPr>
      <dsp:spPr>
        <a:xfrm>
          <a:off x="0" y="4206468"/>
          <a:ext cx="4443413"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CAF805F-FFBC-4429-BABE-C76C5278F9DC}">
      <dsp:nvSpPr>
        <dsp:cNvPr id="0" name=""/>
        <dsp:cNvSpPr/>
      </dsp:nvSpPr>
      <dsp:spPr>
        <a:xfrm>
          <a:off x="0" y="4206468"/>
          <a:ext cx="4443413" cy="42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effectLst/>
              <a:latin typeface="Calibri" panose="020F0502020204030204" pitchFamily="34" charset="0"/>
              <a:cs typeface="Calibri" panose="020F0502020204030204" pitchFamily="34" charset="0"/>
            </a:rPr>
            <a:t>Electronic Medical Records (EMR)</a:t>
          </a:r>
        </a:p>
      </dsp:txBody>
      <dsp:txXfrm>
        <a:off x="0" y="4206468"/>
        <a:ext cx="4443413" cy="420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AB653-6D4C-4911-B9E0-281652F8367E}">
      <dsp:nvSpPr>
        <dsp:cNvPr id="0" name=""/>
        <dsp:cNvSpPr/>
      </dsp:nvSpPr>
      <dsp:spPr>
        <a:xfrm>
          <a:off x="-19306"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AE0A6-E0F0-4E43-AD07-908F7C40AEC4}">
      <dsp:nvSpPr>
        <dsp:cNvPr id="0" name=""/>
        <dsp:cNvSpPr/>
      </dsp:nvSpPr>
      <dsp:spPr>
        <a:xfrm>
          <a:off x="223357"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Employment of Medical Assistants is expected to grow 29 percent from 2016 to 2026 </a:t>
          </a:r>
        </a:p>
      </dsp:txBody>
      <dsp:txXfrm>
        <a:off x="263976" y="368520"/>
        <a:ext cx="2102740" cy="1305588"/>
      </dsp:txXfrm>
    </dsp:sp>
    <dsp:sp modelId="{B1CDDEAE-BA14-49D0-B332-EEA2C42AA4D6}">
      <dsp:nvSpPr>
        <dsp:cNvPr id="0" name=""/>
        <dsp:cNvSpPr/>
      </dsp:nvSpPr>
      <dsp:spPr>
        <a:xfrm>
          <a:off x="2590792"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8C325-F798-406A-86CC-3554D795374B}">
      <dsp:nvSpPr>
        <dsp:cNvPr id="0" name=""/>
        <dsp:cNvSpPr/>
      </dsp:nvSpPr>
      <dsp:spPr>
        <a:xfrm>
          <a:off x="2833456"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One of the fastest growing occupations in the country</a:t>
          </a:r>
        </a:p>
      </dsp:txBody>
      <dsp:txXfrm>
        <a:off x="2874075" y="368520"/>
        <a:ext cx="2102740" cy="1305588"/>
      </dsp:txXfrm>
    </dsp:sp>
    <dsp:sp modelId="{559C8300-EE29-44B6-8C6B-DBB9885E3577}">
      <dsp:nvSpPr>
        <dsp:cNvPr id="0" name=""/>
        <dsp:cNvSpPr/>
      </dsp:nvSpPr>
      <dsp:spPr>
        <a:xfrm>
          <a:off x="5181607"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DE1FF-EB55-4CAD-8C0A-5E58E7A230EA}">
      <dsp:nvSpPr>
        <dsp:cNvPr id="0" name=""/>
        <dsp:cNvSpPr/>
      </dsp:nvSpPr>
      <dsp:spPr>
        <a:xfrm>
          <a:off x="5424271"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Calibri" panose="020F0502020204030204" pitchFamily="34" charset="0"/>
              <a:cs typeface="Calibri" panose="020F0502020204030204" pitchFamily="34" charset="0"/>
            </a:rPr>
            <a:t>The median annual wage for medical assistants is $40,700 in according to the U.S. Bureau of Labor Statistics. These are starting wages.</a:t>
          </a:r>
          <a:endParaRPr lang="en-US" sz="1400" kern="1200" dirty="0">
            <a:latin typeface="Calibri" panose="020F0502020204030204" pitchFamily="34" charset="0"/>
            <a:cs typeface="Calibri" panose="020F0502020204030204" pitchFamily="34" charset="0"/>
          </a:endParaRPr>
        </a:p>
      </dsp:txBody>
      <dsp:txXfrm>
        <a:off x="5464890" y="368520"/>
        <a:ext cx="2102740" cy="1305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79F57-CB8D-4E7E-9F46-FFF1EDF6E571}">
      <dsp:nvSpPr>
        <dsp:cNvPr id="0" name=""/>
        <dsp:cNvSpPr/>
      </dsp:nvSpPr>
      <dsp:spPr>
        <a:xfrm>
          <a:off x="0" y="180318"/>
          <a:ext cx="4764618" cy="3334500"/>
        </a:xfrm>
        <a:prstGeom prst="roundRect">
          <a:avLst/>
        </a:prstGeom>
        <a:solidFill>
          <a:schemeClr val="bg2">
            <a:lumMod val="60000"/>
            <a:lumOff val="40000"/>
          </a:schemeClr>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The CSCC Medical Assisting certificate program is accredited by the </a:t>
          </a:r>
          <a:r>
            <a:rPr lang="en-US" sz="2500" i="0" kern="1200" dirty="0">
              <a:solidFill>
                <a:schemeClr val="bg2"/>
              </a:solidFill>
              <a:latin typeface="Calibri" panose="020F0502020204030204" pitchFamily="34" charset="0"/>
              <a:cs typeface="Calibri" panose="020F0502020204030204" pitchFamily="34" charset="0"/>
            </a:rPr>
            <a:t>Commission on Accreditation of Allied Health Education Programs (CAAHEP) </a:t>
          </a:r>
          <a:r>
            <a:rPr lang="en-US" sz="2500" kern="1200" dirty="0">
              <a:latin typeface="Calibri" panose="020F0502020204030204" pitchFamily="34" charset="0"/>
              <a:cs typeface="Calibri" panose="020F0502020204030204" pitchFamily="34" charset="0"/>
            </a:rPr>
            <a:t>upon the recommendation of the </a:t>
          </a:r>
          <a:r>
            <a:rPr lang="en-US" sz="2500" kern="1200" dirty="0">
              <a:solidFill>
                <a:schemeClr val="bg2"/>
              </a:solidFill>
              <a:latin typeface="Calibri" panose="020F0502020204030204" pitchFamily="34" charset="0"/>
              <a:cs typeface="Calibri" panose="020F0502020204030204" pitchFamily="34" charset="0"/>
            </a:rPr>
            <a:t>Medical Assisting Education Review Board (MAERB).</a:t>
          </a:r>
        </a:p>
      </dsp:txBody>
      <dsp:txXfrm>
        <a:off x="162777" y="343095"/>
        <a:ext cx="4439064" cy="3008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214C-DA6E-413D-BCC6-FA857F868498}">
      <dsp:nvSpPr>
        <dsp:cNvPr id="0" name=""/>
        <dsp:cNvSpPr/>
      </dsp:nvSpPr>
      <dsp:spPr>
        <a:xfrm>
          <a:off x="0" y="2260"/>
          <a:ext cx="4443413"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31B4ADF-8C47-48E6-B230-36DE7DC43EAA}">
      <dsp:nvSpPr>
        <dsp:cNvPr id="0" name=""/>
        <dsp:cNvSpPr/>
      </dsp:nvSpPr>
      <dsp:spPr>
        <a:xfrm>
          <a:off x="0" y="2260"/>
          <a:ext cx="4443413" cy="15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en-US" sz="1600" kern="1200" cap="none" dirty="0">
              <a:latin typeface="Calibri" panose="020F0502020204030204" pitchFamily="34" charset="0"/>
              <a:cs typeface="Calibri" panose="020F0502020204030204" pitchFamily="34" charset="0"/>
            </a:rPr>
            <a:t>CSCC was awarded approval from the Ohio Board of Regents to implement a Medical Assisting (MAT) program in 1996. The college began accepting candidates for the associates degree June 1996.</a:t>
          </a:r>
        </a:p>
      </dsp:txBody>
      <dsp:txXfrm>
        <a:off x="0" y="2260"/>
        <a:ext cx="4443413" cy="1541543"/>
      </dsp:txXfrm>
    </dsp:sp>
    <dsp:sp modelId="{8E22B2E1-4211-45F7-BB30-89929FFF06F6}">
      <dsp:nvSpPr>
        <dsp:cNvPr id="0" name=""/>
        <dsp:cNvSpPr/>
      </dsp:nvSpPr>
      <dsp:spPr>
        <a:xfrm>
          <a:off x="0" y="1543803"/>
          <a:ext cx="4443413"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590CDB6A-D606-4F98-AE9A-3ADAC4FB03B2}">
      <dsp:nvSpPr>
        <dsp:cNvPr id="0" name=""/>
        <dsp:cNvSpPr/>
      </dsp:nvSpPr>
      <dsp:spPr>
        <a:xfrm>
          <a:off x="0" y="1543803"/>
          <a:ext cx="4443413" cy="15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en-US" sz="1600" kern="1200" cap="none" dirty="0">
              <a:latin typeface="Calibri" panose="020F0502020204030204" pitchFamily="34" charset="0"/>
              <a:cs typeface="Calibri" panose="020F0502020204030204" pitchFamily="34" charset="0"/>
            </a:rPr>
            <a:t>In April 1999, the CSCC MAT program received accreditation from CAAHEP, upon recommendation of MAERB as an associate degree program.  </a:t>
          </a:r>
        </a:p>
      </dsp:txBody>
      <dsp:txXfrm>
        <a:off x="0" y="1543803"/>
        <a:ext cx="4443413" cy="1541543"/>
      </dsp:txXfrm>
    </dsp:sp>
    <dsp:sp modelId="{43A77B78-AECA-4664-9AC3-C31DC86B06EE}">
      <dsp:nvSpPr>
        <dsp:cNvPr id="0" name=""/>
        <dsp:cNvSpPr/>
      </dsp:nvSpPr>
      <dsp:spPr>
        <a:xfrm>
          <a:off x="0" y="3085346"/>
          <a:ext cx="4443413"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C6C363B-8619-458C-94AD-A807C87FDBAC}">
      <dsp:nvSpPr>
        <dsp:cNvPr id="0" name=""/>
        <dsp:cNvSpPr/>
      </dsp:nvSpPr>
      <dsp:spPr>
        <a:xfrm>
          <a:off x="0" y="3085346"/>
          <a:ext cx="4443413" cy="154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en-US" sz="1600" kern="1200" cap="none">
              <a:latin typeface="Calibri" panose="020F0502020204030204" pitchFamily="34" charset="0"/>
              <a:cs typeface="Calibri" panose="020F0502020204030204" pitchFamily="34" charset="0"/>
            </a:rPr>
            <a:t>In 2006 the program was converted to a one-plus-one program in which students can follow the plan of study for the medical assisting certificate program and then choose to continue at CSCC to achieve the medical assisting ATS degree.  </a:t>
          </a:r>
        </a:p>
      </dsp:txBody>
      <dsp:txXfrm>
        <a:off x="0" y="3085346"/>
        <a:ext cx="4443413" cy="1541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E03AC-9DE7-48D1-838F-B9E35E526895}">
      <dsp:nvSpPr>
        <dsp:cNvPr id="0" name=""/>
        <dsp:cNvSpPr/>
      </dsp:nvSpPr>
      <dsp:spPr>
        <a:xfrm>
          <a:off x="0" y="456047"/>
          <a:ext cx="7765321" cy="38376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sequential program in which a plan of study is followed as it is written</a:t>
          </a:r>
        </a:p>
      </dsp:txBody>
      <dsp:txXfrm>
        <a:off x="18734" y="474781"/>
        <a:ext cx="7727853" cy="346292"/>
      </dsp:txXfrm>
    </dsp:sp>
    <dsp:sp modelId="{29E5DE5C-5F05-45B5-BC98-91CA51DC0CC4}">
      <dsp:nvSpPr>
        <dsp:cNvPr id="0" name=""/>
        <dsp:cNvSpPr/>
      </dsp:nvSpPr>
      <dsp:spPr>
        <a:xfrm>
          <a:off x="0" y="885887"/>
          <a:ext cx="7765321" cy="383760"/>
        </a:xfrm>
        <a:prstGeom prst="roundRect">
          <a:avLst/>
        </a:prstGeom>
        <a:gradFill rotWithShape="0">
          <a:gsLst>
            <a:gs pos="0">
              <a:schemeClr val="accent2">
                <a:hueOff val="316131"/>
                <a:satOff val="1457"/>
                <a:lumOff val="224"/>
                <a:alphaOff val="0"/>
                <a:tint val="94000"/>
                <a:satMod val="100000"/>
                <a:lumMod val="104000"/>
              </a:schemeClr>
            </a:gs>
            <a:gs pos="69000">
              <a:schemeClr val="accent2">
                <a:hueOff val="316131"/>
                <a:satOff val="1457"/>
                <a:lumOff val="224"/>
                <a:alphaOff val="0"/>
                <a:shade val="86000"/>
                <a:satMod val="130000"/>
                <a:lumMod val="102000"/>
              </a:schemeClr>
            </a:gs>
            <a:gs pos="100000">
              <a:schemeClr val="accent2">
                <a:hueOff val="316131"/>
                <a:satOff val="1457"/>
                <a:lumOff val="22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fulltime program: Monday through Thursday </a:t>
          </a:r>
        </a:p>
      </dsp:txBody>
      <dsp:txXfrm>
        <a:off x="18734" y="904621"/>
        <a:ext cx="7727853" cy="346292"/>
      </dsp:txXfrm>
    </dsp:sp>
    <dsp:sp modelId="{3B034613-0E08-4FEB-BB34-C5FF85D66BB0}">
      <dsp:nvSpPr>
        <dsp:cNvPr id="0" name=""/>
        <dsp:cNvSpPr/>
      </dsp:nvSpPr>
      <dsp:spPr>
        <a:xfrm>
          <a:off x="0" y="1315727"/>
          <a:ext cx="7765321" cy="383760"/>
        </a:xfrm>
        <a:prstGeom prst="roundRect">
          <a:avLst/>
        </a:prstGeom>
        <a:gradFill rotWithShape="0">
          <a:gsLst>
            <a:gs pos="0">
              <a:schemeClr val="accent2">
                <a:hueOff val="632263"/>
                <a:satOff val="2915"/>
                <a:lumOff val="448"/>
                <a:alphaOff val="0"/>
                <a:tint val="94000"/>
                <a:satMod val="100000"/>
                <a:lumMod val="104000"/>
              </a:schemeClr>
            </a:gs>
            <a:gs pos="69000">
              <a:schemeClr val="accent2">
                <a:hueOff val="632263"/>
                <a:satOff val="2915"/>
                <a:lumOff val="448"/>
                <a:alphaOff val="0"/>
                <a:shade val="86000"/>
                <a:satMod val="130000"/>
                <a:lumMod val="102000"/>
              </a:schemeClr>
            </a:gs>
            <a:gs pos="100000">
              <a:schemeClr val="accent2">
                <a:hueOff val="632263"/>
                <a:satOff val="2915"/>
                <a:lumOff val="44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day-shift course of study</a:t>
          </a:r>
        </a:p>
      </dsp:txBody>
      <dsp:txXfrm>
        <a:off x="18734" y="1334461"/>
        <a:ext cx="7727853" cy="346292"/>
      </dsp:txXfrm>
    </dsp:sp>
    <dsp:sp modelId="{C0144BFF-9682-4475-B1F3-C79F3F8B4FD4}">
      <dsp:nvSpPr>
        <dsp:cNvPr id="0" name=""/>
        <dsp:cNvSpPr/>
      </dsp:nvSpPr>
      <dsp:spPr>
        <a:xfrm>
          <a:off x="0" y="1745568"/>
          <a:ext cx="7765321" cy="383760"/>
        </a:xfrm>
        <a:prstGeom prst="roundRect">
          <a:avLst/>
        </a:prstGeom>
        <a:gradFill rotWithShape="0">
          <a:gsLst>
            <a:gs pos="0">
              <a:schemeClr val="accent2">
                <a:hueOff val="948394"/>
                <a:satOff val="4372"/>
                <a:lumOff val="672"/>
                <a:alphaOff val="0"/>
                <a:tint val="94000"/>
                <a:satMod val="100000"/>
                <a:lumMod val="104000"/>
              </a:schemeClr>
            </a:gs>
            <a:gs pos="69000">
              <a:schemeClr val="accent2">
                <a:hueOff val="948394"/>
                <a:satOff val="4372"/>
                <a:lumOff val="672"/>
                <a:alphaOff val="0"/>
                <a:shade val="86000"/>
                <a:satMod val="130000"/>
                <a:lumMod val="102000"/>
              </a:schemeClr>
            </a:gs>
            <a:gs pos="100000">
              <a:schemeClr val="accent2">
                <a:hueOff val="948394"/>
                <a:satOff val="4372"/>
                <a:lumOff val="67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a background check and drug screen</a:t>
          </a:r>
        </a:p>
      </dsp:txBody>
      <dsp:txXfrm>
        <a:off x="18734" y="1764302"/>
        <a:ext cx="7727853" cy="346292"/>
      </dsp:txXfrm>
    </dsp:sp>
    <dsp:sp modelId="{2CA6FA0D-B55F-49D8-8065-58848D2DE464}">
      <dsp:nvSpPr>
        <dsp:cNvPr id="0" name=""/>
        <dsp:cNvSpPr/>
      </dsp:nvSpPr>
      <dsp:spPr>
        <a:xfrm>
          <a:off x="0" y="2175408"/>
          <a:ext cx="7765321" cy="383760"/>
        </a:xfrm>
        <a:prstGeom prst="roundRect">
          <a:avLst/>
        </a:prstGeom>
        <a:gradFill rotWithShape="0">
          <a:gsLst>
            <a:gs pos="0">
              <a:schemeClr val="accent2">
                <a:hueOff val="1264526"/>
                <a:satOff val="5829"/>
                <a:lumOff val="897"/>
                <a:alphaOff val="0"/>
                <a:tint val="94000"/>
                <a:satMod val="100000"/>
                <a:lumMod val="104000"/>
              </a:schemeClr>
            </a:gs>
            <a:gs pos="69000">
              <a:schemeClr val="accent2">
                <a:hueOff val="1264526"/>
                <a:satOff val="5829"/>
                <a:lumOff val="897"/>
                <a:alphaOff val="0"/>
                <a:shade val="86000"/>
                <a:satMod val="130000"/>
                <a:lumMod val="102000"/>
              </a:schemeClr>
            </a:gs>
            <a:gs pos="100000">
              <a:schemeClr val="accent2">
                <a:hueOff val="1264526"/>
                <a:satOff val="5829"/>
                <a:lumOff val="89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Starts fall semester</a:t>
          </a:r>
        </a:p>
      </dsp:txBody>
      <dsp:txXfrm>
        <a:off x="18734" y="2194142"/>
        <a:ext cx="7727853" cy="346292"/>
      </dsp:txXfrm>
    </dsp:sp>
    <dsp:sp modelId="{5C404B21-C668-49F5-9AA0-23032FDE53B7}">
      <dsp:nvSpPr>
        <dsp:cNvPr id="0" name=""/>
        <dsp:cNvSpPr/>
      </dsp:nvSpPr>
      <dsp:spPr>
        <a:xfrm>
          <a:off x="0" y="2605248"/>
          <a:ext cx="7765321" cy="383760"/>
        </a:xfrm>
        <a:prstGeom prst="roundRect">
          <a:avLst/>
        </a:prstGeom>
        <a:gradFill rotWithShape="0">
          <a:gsLst>
            <a:gs pos="0">
              <a:schemeClr val="accent2">
                <a:hueOff val="1580657"/>
                <a:satOff val="7286"/>
                <a:lumOff val="1121"/>
                <a:alphaOff val="0"/>
                <a:tint val="94000"/>
                <a:satMod val="100000"/>
                <a:lumMod val="104000"/>
              </a:schemeClr>
            </a:gs>
            <a:gs pos="69000">
              <a:schemeClr val="accent2">
                <a:hueOff val="1580657"/>
                <a:satOff val="7286"/>
                <a:lumOff val="1121"/>
                <a:alphaOff val="0"/>
                <a:shade val="86000"/>
                <a:satMod val="130000"/>
                <a:lumMod val="102000"/>
              </a:schemeClr>
            </a:gs>
            <a:gs pos="100000">
              <a:schemeClr val="accent2">
                <a:hueOff val="1580657"/>
                <a:satOff val="7286"/>
                <a:lumOff val="11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located on the Columbus campus</a:t>
          </a:r>
        </a:p>
      </dsp:txBody>
      <dsp:txXfrm>
        <a:off x="18734" y="2623982"/>
        <a:ext cx="7727853" cy="346292"/>
      </dsp:txXfrm>
    </dsp:sp>
    <dsp:sp modelId="{6CF6C65A-CAF5-452A-A98D-081CE23F9B77}">
      <dsp:nvSpPr>
        <dsp:cNvPr id="0" name=""/>
        <dsp:cNvSpPr/>
      </dsp:nvSpPr>
      <dsp:spPr>
        <a:xfrm>
          <a:off x="0" y="3035088"/>
          <a:ext cx="7765321" cy="383760"/>
        </a:xfrm>
        <a:prstGeom prst="roundRect">
          <a:avLst/>
        </a:prstGeom>
        <a:gradFill rotWithShape="0">
          <a:gsLst>
            <a:gs pos="0">
              <a:schemeClr val="accent2">
                <a:hueOff val="1896789"/>
                <a:satOff val="8744"/>
                <a:lumOff val="1345"/>
                <a:alphaOff val="0"/>
                <a:tint val="94000"/>
                <a:satMod val="100000"/>
                <a:lumMod val="104000"/>
              </a:schemeClr>
            </a:gs>
            <a:gs pos="69000">
              <a:schemeClr val="accent2">
                <a:hueOff val="1896789"/>
                <a:satOff val="8744"/>
                <a:lumOff val="1345"/>
                <a:alphaOff val="0"/>
                <a:shade val="86000"/>
                <a:satMod val="130000"/>
                <a:lumMod val="102000"/>
              </a:schemeClr>
            </a:gs>
            <a:gs pos="100000">
              <a:schemeClr val="accent2">
                <a:hueOff val="1896789"/>
                <a:satOff val="8744"/>
                <a:lumOff val="134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completion of 37 credit hours for the Medical Assisting  Certificate Program</a:t>
          </a:r>
        </a:p>
      </dsp:txBody>
      <dsp:txXfrm>
        <a:off x="18734" y="3053822"/>
        <a:ext cx="7727853" cy="346292"/>
      </dsp:txXfrm>
    </dsp:sp>
    <dsp:sp modelId="{1E2903C2-A1A8-421A-B754-23E0AA2F665D}">
      <dsp:nvSpPr>
        <dsp:cNvPr id="0" name=""/>
        <dsp:cNvSpPr/>
      </dsp:nvSpPr>
      <dsp:spPr>
        <a:xfrm>
          <a:off x="0" y="3460949"/>
          <a:ext cx="7765321" cy="383760"/>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completion of 62 credit hours for the ATS degree, Medical Assisting Technology </a:t>
          </a:r>
        </a:p>
      </dsp:txBody>
      <dsp:txXfrm>
        <a:off x="18734" y="3479683"/>
        <a:ext cx="7727853"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87013-75CC-4475-9B81-400D9BA9110D}">
      <dsp:nvSpPr>
        <dsp:cNvPr id="0" name=""/>
        <dsp:cNvSpPr/>
      </dsp:nvSpPr>
      <dsp:spPr>
        <a:xfrm>
          <a:off x="606" y="178724"/>
          <a:ext cx="2456975" cy="294837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1155700">
            <a:lnSpc>
              <a:spcPct val="90000"/>
            </a:lnSpc>
            <a:spcBef>
              <a:spcPct val="0"/>
            </a:spcBef>
            <a:spcAft>
              <a:spcPct val="35000"/>
            </a:spcAft>
            <a:buNone/>
            <a:defRPr cap="all"/>
          </a:pPr>
          <a:r>
            <a:rPr lang="en-US" sz="26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medical health record  </a:t>
          </a:r>
        </a:p>
      </dsp:txBody>
      <dsp:txXfrm>
        <a:off x="606" y="1358072"/>
        <a:ext cx="2456975" cy="1769022"/>
      </dsp:txXfrm>
    </dsp:sp>
    <dsp:sp modelId="{D00E8506-72AA-47F8-A39F-C045C3D6B97F}">
      <dsp:nvSpPr>
        <dsp:cNvPr id="0" name=""/>
        <dsp:cNvSpPr/>
      </dsp:nvSpPr>
      <dsp:spPr>
        <a:xfrm>
          <a:off x="606" y="178724"/>
          <a:ext cx="2456975" cy="117934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667000">
            <a:lnSpc>
              <a:spcPct val="90000"/>
            </a:lnSpc>
            <a:spcBef>
              <a:spcPct val="0"/>
            </a:spcBef>
            <a:spcAft>
              <a:spcPct val="35000"/>
            </a:spcAft>
            <a:buNone/>
          </a:pPr>
          <a:r>
            <a:rPr lang="en-US" sz="6000" b="0"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01</a:t>
          </a:r>
        </a:p>
      </dsp:txBody>
      <dsp:txXfrm>
        <a:off x="606" y="178724"/>
        <a:ext cx="2456975" cy="1179348"/>
      </dsp:txXfrm>
    </dsp:sp>
    <dsp:sp modelId="{BD375532-E9EC-4501-BFCC-750A47893D80}">
      <dsp:nvSpPr>
        <dsp:cNvPr id="0" name=""/>
        <dsp:cNvSpPr/>
      </dsp:nvSpPr>
      <dsp:spPr>
        <a:xfrm>
          <a:off x="2654140" y="178724"/>
          <a:ext cx="2456975" cy="2948370"/>
        </a:xfrm>
        <a:prstGeom prst="rect">
          <a:avLst/>
        </a:prstGeom>
        <a:solidFill>
          <a:schemeClr val="accent2">
            <a:hueOff val="1106460"/>
            <a:satOff val="5101"/>
            <a:lumOff val="784"/>
            <a:alphaOff val="0"/>
          </a:schemeClr>
        </a:solidFill>
        <a:ln w="19050" cap="flat" cmpd="sng" algn="ctr">
          <a:solidFill>
            <a:schemeClr val="accent2">
              <a:hueOff val="1106460"/>
              <a:satOff val="5101"/>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1155700">
            <a:lnSpc>
              <a:spcPct val="90000"/>
            </a:lnSpc>
            <a:spcBef>
              <a:spcPct val="0"/>
            </a:spcBef>
            <a:spcAft>
              <a:spcPct val="35000"/>
            </a:spcAft>
            <a:buNone/>
            <a:defRPr cap="all"/>
          </a:pPr>
          <a:r>
            <a:rPr lang="en-US" sz="26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background check </a:t>
          </a:r>
        </a:p>
      </dsp:txBody>
      <dsp:txXfrm>
        <a:off x="2654140" y="1358072"/>
        <a:ext cx="2456975" cy="1769022"/>
      </dsp:txXfrm>
    </dsp:sp>
    <dsp:sp modelId="{2DEC6E63-4B0E-4C89-8AA3-1C420D6F811B}">
      <dsp:nvSpPr>
        <dsp:cNvPr id="0" name=""/>
        <dsp:cNvSpPr/>
      </dsp:nvSpPr>
      <dsp:spPr>
        <a:xfrm>
          <a:off x="2654140" y="178724"/>
          <a:ext cx="2456975" cy="117934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667000">
            <a:lnSpc>
              <a:spcPct val="90000"/>
            </a:lnSpc>
            <a:spcBef>
              <a:spcPct val="0"/>
            </a:spcBef>
            <a:spcAft>
              <a:spcPct val="35000"/>
            </a:spcAft>
            <a:buNone/>
          </a:pPr>
          <a:r>
            <a:rPr lang="en-US" sz="6000" b="0"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p>
      </dsp:txBody>
      <dsp:txXfrm>
        <a:off x="2654140" y="178724"/>
        <a:ext cx="2456975" cy="1179348"/>
      </dsp:txXfrm>
    </dsp:sp>
    <dsp:sp modelId="{17632B3E-738D-420E-B7E6-71B3CDC0D7A3}">
      <dsp:nvSpPr>
        <dsp:cNvPr id="0" name=""/>
        <dsp:cNvSpPr/>
      </dsp:nvSpPr>
      <dsp:spPr>
        <a:xfrm>
          <a:off x="5307673" y="178724"/>
          <a:ext cx="2456975" cy="2948370"/>
        </a:xfrm>
        <a:prstGeom prst="rect">
          <a:avLst/>
        </a:prstGeom>
        <a:solidFill>
          <a:schemeClr val="accent2">
            <a:hueOff val="2212920"/>
            <a:satOff val="10201"/>
            <a:lumOff val="1569"/>
            <a:alphaOff val="0"/>
          </a:schemeClr>
        </a:solidFill>
        <a:ln w="19050" cap="flat" cmpd="sng" algn="ctr">
          <a:solidFill>
            <a:schemeClr val="accent2">
              <a:hueOff val="2212920"/>
              <a:satOff val="10201"/>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1155700">
            <a:lnSpc>
              <a:spcPct val="90000"/>
            </a:lnSpc>
            <a:spcBef>
              <a:spcPct val="0"/>
            </a:spcBef>
            <a:spcAft>
              <a:spcPct val="35000"/>
            </a:spcAft>
            <a:buNone/>
            <a:defRPr cap="all"/>
          </a:pPr>
          <a:r>
            <a:rPr lang="en-US" sz="26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drug screen</a:t>
          </a:r>
        </a:p>
      </dsp:txBody>
      <dsp:txXfrm>
        <a:off x="5307673" y="1358072"/>
        <a:ext cx="2456975" cy="1769022"/>
      </dsp:txXfrm>
    </dsp:sp>
    <dsp:sp modelId="{F3FFE8CC-977D-4157-B7D4-95435DFDB321}">
      <dsp:nvSpPr>
        <dsp:cNvPr id="0" name=""/>
        <dsp:cNvSpPr/>
      </dsp:nvSpPr>
      <dsp:spPr>
        <a:xfrm>
          <a:off x="5307673" y="178724"/>
          <a:ext cx="2456975" cy="117934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667000">
            <a:lnSpc>
              <a:spcPct val="90000"/>
            </a:lnSpc>
            <a:spcBef>
              <a:spcPct val="0"/>
            </a:spcBef>
            <a:spcAft>
              <a:spcPct val="35000"/>
            </a:spcAft>
            <a:buNone/>
          </a:pPr>
          <a:r>
            <a:rPr lang="en-US" sz="6000" b="0" kern="1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03</a:t>
          </a:r>
        </a:p>
      </dsp:txBody>
      <dsp:txXfrm>
        <a:off x="5307673" y="178724"/>
        <a:ext cx="2456975" cy="1179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3B20-1A06-4E63-9CBB-FE317CDAEA57}">
      <dsp:nvSpPr>
        <dsp:cNvPr id="0" name=""/>
        <dsp:cNvSpPr/>
      </dsp:nvSpPr>
      <dsp:spPr>
        <a:xfrm>
          <a:off x="0" y="1143001"/>
          <a:ext cx="1443245" cy="144324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85BAF-BF8D-4B75-982B-BEAAAA374B4C}">
      <dsp:nvSpPr>
        <dsp:cNvPr id="0" name=""/>
        <dsp:cNvSpPr/>
      </dsp:nvSpPr>
      <dsp:spPr>
        <a:xfrm>
          <a:off x="359569" y="1371599"/>
          <a:ext cx="837082" cy="8370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58E21-0A44-4A90-9608-07F177B1CF99}">
      <dsp:nvSpPr>
        <dsp:cNvPr id="0" name=""/>
        <dsp:cNvSpPr/>
      </dsp:nvSpPr>
      <dsp:spPr>
        <a:xfrm>
          <a:off x="1302470" y="1120241"/>
          <a:ext cx="5367880" cy="144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cs typeface="Calibri" panose="020F0502020204030204" pitchFamily="34" charset="0"/>
            </a:rPr>
            <a:t>To receive transfer credit for a course taken at another educational institution, a student must first, be accepted to Columbus State Community College, and second, submit an official transcript of the course work taken at another college.  All official transcripts are evaluated by the Credit Coordinator of the Office of Student Records and Registration for transcript credit. If credit is granted, a “K” will appear on the transcript as the grade for the course. Transcript credit is not used in determining the grade point average.</a:t>
          </a:r>
        </a:p>
      </dsp:txBody>
      <dsp:txXfrm>
        <a:off x="1302470" y="1120241"/>
        <a:ext cx="5367880" cy="1443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800334-6984-4E72-8896-7E0440AD89A9}" type="datetimeFigureOut">
              <a:rPr lang="en-US" smtClean="0"/>
              <a:t>4/5/2024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15E166B-A138-428C-A65F-3A53966646B0}" type="slidenum">
              <a:rPr lang="en-US" smtClean="0"/>
              <a:t>‹#›</a:t>
            </a:fld>
            <a:endParaRPr lang="en-US" dirty="0"/>
          </a:p>
        </p:txBody>
      </p:sp>
    </p:spTree>
    <p:extLst>
      <p:ext uri="{BB962C8B-B14F-4D97-AF65-F5344CB8AC3E}">
        <p14:creationId xmlns:p14="http://schemas.microsoft.com/office/powerpoint/2010/main" val="321181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990F6678-62A6-48A4-B463-E6C78A789495}" type="datetimeFigureOut">
              <a:rPr lang="en-US"/>
              <a:pPr>
                <a:defRPr/>
              </a:pPr>
              <a:t>4/5/2024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375BF3A-AF82-44E2-A75F-16AAF64881F4}" type="slidenum">
              <a:rPr lang="en-US"/>
              <a:pPr>
                <a:defRPr/>
              </a:pPr>
              <a:t>‹#›</a:t>
            </a:fld>
            <a:endParaRPr lang="en-US" dirty="0"/>
          </a:p>
        </p:txBody>
      </p:sp>
    </p:spTree>
    <p:extLst>
      <p:ext uri="{BB962C8B-B14F-4D97-AF65-F5344CB8AC3E}">
        <p14:creationId xmlns:p14="http://schemas.microsoft.com/office/powerpoint/2010/main" val="2517422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DBB2BE-2F35-44C8-8690-57A9C8AF3CF4}"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291481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75BF3A-AF82-44E2-A75F-16AAF64881F4}" type="slidenum">
              <a:rPr lang="en-US" smtClean="0"/>
              <a:pPr>
                <a:defRPr/>
              </a:pPr>
              <a:t>4</a:t>
            </a:fld>
            <a:endParaRPr lang="en-US" dirty="0"/>
          </a:p>
        </p:txBody>
      </p:sp>
    </p:spTree>
    <p:extLst>
      <p:ext uri="{BB962C8B-B14F-4D97-AF65-F5344CB8AC3E}">
        <p14:creationId xmlns:p14="http://schemas.microsoft.com/office/powerpoint/2010/main" val="32869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9</a:t>
            </a:fld>
            <a:endParaRPr lang="en-US" dirty="0"/>
          </a:p>
        </p:txBody>
      </p:sp>
    </p:spTree>
    <p:extLst>
      <p:ext uri="{BB962C8B-B14F-4D97-AF65-F5344CB8AC3E}">
        <p14:creationId xmlns:p14="http://schemas.microsoft.com/office/powerpoint/2010/main" val="262184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10</a:t>
            </a:fld>
            <a:endParaRPr lang="en-US" dirty="0"/>
          </a:p>
        </p:txBody>
      </p:sp>
    </p:spTree>
    <p:extLst>
      <p:ext uri="{BB962C8B-B14F-4D97-AF65-F5344CB8AC3E}">
        <p14:creationId xmlns:p14="http://schemas.microsoft.com/office/powerpoint/2010/main" val="12817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16</a:t>
            </a:fld>
            <a:endParaRPr lang="en-US" dirty="0"/>
          </a:p>
        </p:txBody>
      </p:sp>
    </p:spTree>
    <p:extLst>
      <p:ext uri="{BB962C8B-B14F-4D97-AF65-F5344CB8AC3E}">
        <p14:creationId xmlns:p14="http://schemas.microsoft.com/office/powerpoint/2010/main" val="190645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19</a:t>
            </a:fld>
            <a:endParaRPr lang="en-US" dirty="0"/>
          </a:p>
        </p:txBody>
      </p:sp>
    </p:spTree>
    <p:extLst>
      <p:ext uri="{BB962C8B-B14F-4D97-AF65-F5344CB8AC3E}">
        <p14:creationId xmlns:p14="http://schemas.microsoft.com/office/powerpoint/2010/main" val="328156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E8F6A08-B7BA-499B-9713-6C6C9D48A031}" type="datetimeFigureOut">
              <a:rPr lang="en-US" smtClean="0"/>
              <a:pPr>
                <a:defRPr/>
              </a:pPr>
              <a:t>4/5/2024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8E8A83-03C9-4128-9D2D-F2732314DE51}" type="slidenum">
              <a:rPr lang="en-US" smtClean="0"/>
              <a:pPr>
                <a:defRPr/>
              </a:pPr>
              <a:t>‹#›</a:t>
            </a:fld>
            <a:endParaRPr lang="en-US" dirty="0"/>
          </a:p>
        </p:txBody>
      </p:sp>
    </p:spTree>
    <p:extLst>
      <p:ext uri="{BB962C8B-B14F-4D97-AF65-F5344CB8AC3E}">
        <p14:creationId xmlns:p14="http://schemas.microsoft.com/office/powerpoint/2010/main" val="192353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418622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194842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462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322022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105511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AE0F0A6-0F84-4736-9099-AEB87DF938B6}" type="datetimeFigureOut">
              <a:rPr lang="en-US" smtClean="0"/>
              <a:pPr>
                <a:defRPr/>
              </a:pPr>
              <a:t>4/5/2024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79302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378DE-656A-48F4-8969-14942894AC7E}" type="datetimeFigureOut">
              <a:rPr lang="en-US" smtClean="0"/>
              <a:pPr>
                <a:defRPr/>
              </a:pPr>
              <a:t>4/5/2024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EF62C5-91B0-4367-AB49-28415AE17F4C}" type="slidenum">
              <a:rPr lang="en-US" smtClean="0"/>
              <a:pPr>
                <a:defRPr/>
              </a:pPr>
              <a:t>‹#›</a:t>
            </a:fld>
            <a:endParaRPr lang="en-US" dirty="0"/>
          </a:p>
        </p:txBody>
      </p:sp>
    </p:spTree>
    <p:extLst>
      <p:ext uri="{BB962C8B-B14F-4D97-AF65-F5344CB8AC3E}">
        <p14:creationId xmlns:p14="http://schemas.microsoft.com/office/powerpoint/2010/main" val="144397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FAF00F-C4BE-41C0-BDCE-0407C8E5DE26}" type="datetimeFigureOut">
              <a:rPr lang="en-US" smtClean="0"/>
              <a:pPr>
                <a:defRPr/>
              </a:pPr>
              <a:t>4/5/2024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77EB0D-81CE-4B75-B7E2-1511E8836E3E}" type="slidenum">
              <a:rPr lang="en-US" smtClean="0"/>
              <a:pPr>
                <a:defRPr/>
              </a:pPr>
              <a:t>‹#›</a:t>
            </a:fld>
            <a:endParaRPr lang="en-US" dirty="0"/>
          </a:p>
        </p:txBody>
      </p:sp>
    </p:spTree>
    <p:extLst>
      <p:ext uri="{BB962C8B-B14F-4D97-AF65-F5344CB8AC3E}">
        <p14:creationId xmlns:p14="http://schemas.microsoft.com/office/powerpoint/2010/main" val="51669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_slide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ABD50F-B06B-EE49-AC66-77595B70A920}"/>
              </a:ext>
            </a:extLst>
          </p:cNvPr>
          <p:cNvSpPr/>
          <p:nvPr userDrawn="1"/>
        </p:nvSpPr>
        <p:spPr>
          <a:xfrm>
            <a:off x="451842" y="755374"/>
            <a:ext cx="8240316" cy="55311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58F222A-33AE-1D43-93D8-D1780BF617AF}"/>
              </a:ext>
            </a:extLst>
          </p:cNvPr>
          <p:cNvSpPr/>
          <p:nvPr userDrawn="1"/>
        </p:nvSpPr>
        <p:spPr>
          <a:xfrm>
            <a:off x="728663" y="-19050"/>
            <a:ext cx="3415955" cy="166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DE928950-8E6B-5740-9410-4FC2987676E5}"/>
              </a:ext>
            </a:extLst>
          </p:cNvPr>
          <p:cNvSpPr/>
          <p:nvPr userDrawn="1"/>
        </p:nvSpPr>
        <p:spPr>
          <a:xfrm>
            <a:off x="963747" y="-19049"/>
            <a:ext cx="2945788" cy="1390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23532A71-838F-6244-A628-E6C928720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78" y="104776"/>
            <a:ext cx="2696924" cy="1143000"/>
          </a:xfrm>
          <a:prstGeom prst="rect">
            <a:avLst/>
          </a:prstGeom>
        </p:spPr>
      </p:pic>
    </p:spTree>
    <p:extLst>
      <p:ext uri="{BB962C8B-B14F-4D97-AF65-F5344CB8AC3E}">
        <p14:creationId xmlns:p14="http://schemas.microsoft.com/office/powerpoint/2010/main" val="1836182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9129C4-9046-4D17-850B-4858C40FD173}" type="datetimeFigureOut">
              <a:rPr lang="en-US" smtClean="0"/>
              <a:pPr>
                <a:defRPr/>
              </a:pPr>
              <a:t>4/5/2024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758EDE-1860-4CEF-8280-CA3606CB628C}" type="slidenum">
              <a:rPr lang="en-US" smtClean="0"/>
              <a:pPr>
                <a:defRPr/>
              </a:pPr>
              <a:t>‹#›</a:t>
            </a:fld>
            <a:endParaRPr lang="en-US" dirty="0"/>
          </a:p>
        </p:txBody>
      </p:sp>
    </p:spTree>
    <p:extLst>
      <p:ext uri="{BB962C8B-B14F-4D97-AF65-F5344CB8AC3E}">
        <p14:creationId xmlns:p14="http://schemas.microsoft.com/office/powerpoint/2010/main" val="180844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4E5E161-78B3-44B9-AFBC-D146B2686864}" type="datetimeFigureOut">
              <a:rPr lang="en-US" smtClean="0"/>
              <a:pPr>
                <a:defRPr/>
              </a:pPr>
              <a:t>4/5/2024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1B208D-F3ED-4189-A807-C4AECE023EF0}" type="slidenum">
              <a:rPr lang="en-US" smtClean="0"/>
              <a:pPr>
                <a:defRPr/>
              </a:pPr>
              <a:t>‹#›</a:t>
            </a:fld>
            <a:endParaRPr lang="en-US" dirty="0"/>
          </a:p>
        </p:txBody>
      </p:sp>
    </p:spTree>
    <p:extLst>
      <p:ext uri="{BB962C8B-B14F-4D97-AF65-F5344CB8AC3E}">
        <p14:creationId xmlns:p14="http://schemas.microsoft.com/office/powerpoint/2010/main" val="367091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0E609E-8EBE-4AC4-9E47-CB213DB54BEB}"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54006B9-BF30-4828-9EE7-EF1C16207DF6}" type="slidenum">
              <a:rPr lang="en-US" smtClean="0"/>
              <a:pPr>
                <a:defRPr/>
              </a:pPr>
              <a:t>‹#›</a:t>
            </a:fld>
            <a:endParaRPr lang="en-US" dirty="0"/>
          </a:p>
        </p:txBody>
      </p:sp>
    </p:spTree>
    <p:extLst>
      <p:ext uri="{BB962C8B-B14F-4D97-AF65-F5344CB8AC3E}">
        <p14:creationId xmlns:p14="http://schemas.microsoft.com/office/powerpoint/2010/main" val="20964965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38FBB69-9A2A-4F3D-9E4F-66692A43BA21}" type="datetimeFigureOut">
              <a:rPr lang="en-US" smtClean="0"/>
              <a:pPr>
                <a:defRPr/>
              </a:pPr>
              <a:t>4/5/2024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58B687F-1EA7-4F78-A7FC-97A396E2D5DE}" type="slidenum">
              <a:rPr lang="en-US" smtClean="0"/>
              <a:pPr>
                <a:defRPr/>
              </a:pPr>
              <a:t>‹#›</a:t>
            </a:fld>
            <a:endParaRPr lang="en-US" dirty="0"/>
          </a:p>
        </p:txBody>
      </p:sp>
    </p:spTree>
    <p:extLst>
      <p:ext uri="{BB962C8B-B14F-4D97-AF65-F5344CB8AC3E}">
        <p14:creationId xmlns:p14="http://schemas.microsoft.com/office/powerpoint/2010/main" val="11935108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A8E4688-02F6-45B1-8C52-987A7F625712}" type="datetimeFigureOut">
              <a:rPr lang="en-US" smtClean="0"/>
              <a:pPr>
                <a:defRPr/>
              </a:pPr>
              <a:t>4/5/2024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928BC86-8097-4E1C-80C3-2BB5C41CCD23}" type="slidenum">
              <a:rPr lang="en-US" smtClean="0"/>
              <a:pPr>
                <a:defRPr/>
              </a:pPr>
              <a:t>‹#›</a:t>
            </a:fld>
            <a:endParaRPr lang="en-US" dirty="0"/>
          </a:p>
        </p:txBody>
      </p:sp>
    </p:spTree>
    <p:extLst>
      <p:ext uri="{BB962C8B-B14F-4D97-AF65-F5344CB8AC3E}">
        <p14:creationId xmlns:p14="http://schemas.microsoft.com/office/powerpoint/2010/main" val="375170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5F715B-D176-466C-B383-A900CE7264D6}" type="datetimeFigureOut">
              <a:rPr lang="en-US" smtClean="0"/>
              <a:pPr>
                <a:defRPr/>
              </a:pPr>
              <a:t>4/5/2024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BC302F-1004-437A-B240-B79CD8641C52}" type="slidenum">
              <a:rPr lang="en-US" smtClean="0"/>
              <a:pPr>
                <a:defRPr/>
              </a:pPr>
              <a:t>‹#›</a:t>
            </a:fld>
            <a:endParaRPr lang="en-US" dirty="0"/>
          </a:p>
        </p:txBody>
      </p:sp>
    </p:spTree>
    <p:extLst>
      <p:ext uri="{BB962C8B-B14F-4D97-AF65-F5344CB8AC3E}">
        <p14:creationId xmlns:p14="http://schemas.microsoft.com/office/powerpoint/2010/main" val="297722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17310D-1B1C-4899-A17C-2CC2296144C2}"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25926B-00CC-48BA-A095-C18D5CBECAB7}" type="slidenum">
              <a:rPr lang="en-US" smtClean="0"/>
              <a:pPr>
                <a:defRPr/>
              </a:pPr>
              <a:t>‹#›</a:t>
            </a:fld>
            <a:endParaRPr lang="en-US" dirty="0"/>
          </a:p>
        </p:txBody>
      </p:sp>
    </p:spTree>
    <p:extLst>
      <p:ext uri="{BB962C8B-B14F-4D97-AF65-F5344CB8AC3E}">
        <p14:creationId xmlns:p14="http://schemas.microsoft.com/office/powerpoint/2010/main" val="25922003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44ED717-415D-4599-A055-24C04A5F83A3}" type="datetimeFigureOut">
              <a:rPr lang="en-US" smtClean="0"/>
              <a:pPr>
                <a:defRPr/>
              </a:pPr>
              <a:t>4/5/2024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F2D485-8B3E-460C-AC81-1F9C1A811F7D}" type="slidenum">
              <a:rPr lang="en-US" smtClean="0"/>
              <a:pPr>
                <a:defRPr/>
              </a:pPr>
              <a:t>‹#›</a:t>
            </a:fld>
            <a:endParaRPr lang="en-US" dirty="0"/>
          </a:p>
        </p:txBody>
      </p:sp>
    </p:spTree>
    <p:extLst>
      <p:ext uri="{BB962C8B-B14F-4D97-AF65-F5344CB8AC3E}">
        <p14:creationId xmlns:p14="http://schemas.microsoft.com/office/powerpoint/2010/main" val="18511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AE0F0A6-0F84-4736-9099-AEB87DF938B6}" type="datetimeFigureOut">
              <a:rPr lang="en-US" smtClean="0"/>
              <a:pPr>
                <a:defRPr/>
              </a:pPr>
              <a:t>4/5/2024</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3173276901"/>
      </p:ext>
    </p:extLst>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MAT@cscc.edu"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9.png"/><Relationship Id="rId4" Type="http://schemas.openxmlformats.org/officeDocument/2006/relationships/image" Target="../media/image8.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1-1012.00"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51" name="Title 1"/>
          <p:cNvSpPr>
            <a:spLocks noGrp="1"/>
          </p:cNvSpPr>
          <p:nvPr>
            <p:ph type="ctrTitle"/>
          </p:nvPr>
        </p:nvSpPr>
        <p:spPr>
          <a:xfrm>
            <a:off x="4876800" y="1143000"/>
            <a:ext cx="3962398" cy="2286000"/>
          </a:xfrm>
        </p:spPr>
        <p:txBody>
          <a:bodyPr vert="horz" lIns="91440" tIns="45720" rIns="91440" bIns="45720" rtlCol="0" anchor="ctr">
            <a:normAutofit/>
          </a:bodyPr>
          <a:lstStyle/>
          <a:p>
            <a:r>
              <a:rPr lang="en-US" sz="3600" b="0" dirty="0">
                <a:ln w="9525">
                  <a:noFill/>
                  <a:prstDash val="solid"/>
                </a:ln>
                <a:effectLst/>
                <a:latin typeface="Calibri" panose="020F0502020204030204" pitchFamily="34" charset="0"/>
                <a:cs typeface="Calibri" panose="020F0502020204030204" pitchFamily="34" charset="0"/>
              </a:rPr>
              <a:t>MEDICAL ASSISTING</a:t>
            </a:r>
            <a:br>
              <a:rPr lang="en-US" sz="3600" b="0" dirty="0">
                <a:ln w="9525">
                  <a:noFill/>
                  <a:prstDash val="solid"/>
                </a:ln>
                <a:effectLst/>
                <a:latin typeface="Calibri" panose="020F0502020204030204" pitchFamily="34" charset="0"/>
                <a:cs typeface="Calibri" panose="020F0502020204030204" pitchFamily="34" charset="0"/>
              </a:rPr>
            </a:br>
            <a:r>
              <a:rPr lang="en-US" sz="3600" b="0" dirty="0">
                <a:ln w="9525">
                  <a:noFill/>
                  <a:prstDash val="solid"/>
                </a:ln>
                <a:effectLst/>
                <a:latin typeface="Calibri" panose="020F0502020204030204" pitchFamily="34" charset="0"/>
                <a:cs typeface="Calibri" panose="020F0502020204030204" pitchFamily="34" charset="0"/>
              </a:rPr>
              <a:t>TECHNOLOGY</a:t>
            </a:r>
            <a:br>
              <a:rPr lang="en-US" sz="3600" b="0" dirty="0">
                <a:ln w="9525">
                  <a:noFill/>
                  <a:prstDash val="solid"/>
                </a:ln>
                <a:effectLst/>
                <a:latin typeface="Calibri" panose="020F0502020204030204" pitchFamily="34" charset="0"/>
                <a:cs typeface="Calibri" panose="020F0502020204030204" pitchFamily="34" charset="0"/>
              </a:rPr>
            </a:br>
            <a:r>
              <a:rPr lang="en-US" sz="3600" b="0" dirty="0">
                <a:ln w="9525">
                  <a:noFill/>
                  <a:prstDash val="solid"/>
                </a:ln>
                <a:effectLst/>
                <a:latin typeface="Calibri" panose="020F0502020204030204" pitchFamily="34" charset="0"/>
                <a:cs typeface="Calibri" panose="020F0502020204030204" pitchFamily="34" charset="0"/>
              </a:rPr>
              <a:t>(MAT)</a:t>
            </a:r>
          </a:p>
        </p:txBody>
      </p:sp>
      <p:pic>
        <p:nvPicPr>
          <p:cNvPr id="2054" name="Picture 2053" descr="A picture of an electromagnetic radiation">
            <a:extLst>
              <a:ext uri="{FF2B5EF4-FFF2-40B4-BE49-F238E27FC236}">
                <a16:creationId xmlns:a16="http://schemas.microsoft.com/office/drawing/2014/main" id="{06AA95FD-E0DC-9486-A0DD-CB1CC26C442E}"/>
              </a:ext>
            </a:extLst>
          </p:cNvPr>
          <p:cNvPicPr>
            <a:picLocks noChangeAspect="1"/>
          </p:cNvPicPr>
          <p:nvPr/>
        </p:nvPicPr>
        <p:blipFill rotWithShape="1">
          <a:blip r:embed="rId5"/>
          <a:srcRect l="28222" r="27112" b="2"/>
          <a:stretch/>
        </p:blipFill>
        <p:spPr>
          <a:xfrm>
            <a:off x="20" y="10"/>
            <a:ext cx="4571980" cy="6857990"/>
          </a:xfrm>
          <a:prstGeom prst="rect">
            <a:avLst/>
          </a:prstGeom>
        </p:spPr>
      </p:pic>
      <p:sp>
        <p:nvSpPr>
          <p:cNvPr id="2052" name="Subtitle 2"/>
          <p:cNvSpPr>
            <a:spLocks noGrp="1"/>
          </p:cNvSpPr>
          <p:nvPr>
            <p:ph type="subTitle" idx="1"/>
          </p:nvPr>
        </p:nvSpPr>
        <p:spPr>
          <a:xfrm>
            <a:off x="5029200" y="4038600"/>
            <a:ext cx="3809999" cy="1531056"/>
          </a:xfrm>
        </p:spPr>
        <p:txBody>
          <a:bodyPr vert="horz" lIns="91440" tIns="45720" rIns="91440" bIns="45720" rtlCol="0">
            <a:normAutofit/>
          </a:bodyPr>
          <a:lstStyle/>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Tonya G. Redden, BS HCM, MAT ATS, CMA(AAMA)</a:t>
            </a: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 Coordinator</a:t>
            </a:r>
          </a:p>
          <a:p>
            <a:pPr>
              <a:lnSpc>
                <a:spcPct val="100000"/>
              </a:lnSpc>
              <a:spcBef>
                <a:spcPts val="0"/>
              </a:spcBef>
            </a:pPr>
            <a:r>
              <a:rPr lang="en-US" sz="1400" cap="none"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MAT@cscc.edu</a:t>
            </a:r>
            <a:endParaRPr lang="en-US" sz="1400" cap="none"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Union Hall 326   </a:t>
            </a: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(614) 287-3638</a:t>
            </a:r>
          </a:p>
        </p:txBody>
      </p:sp>
      <p:cxnSp>
        <p:nvCxnSpPr>
          <p:cNvPr id="2058" name="Straight Connector 2057">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vert="horz" lIns="91440" tIns="45720" rIns="91440" bIns="45720" rtlCol="0">
            <a:normAutofit/>
          </a:bodyPr>
          <a:lstStyle/>
          <a:p>
            <a:r>
              <a:rPr lang="en-US" b="0" dirty="0">
                <a:effectLst/>
                <a:latin typeface="Calibri" panose="020F0502020204030204" pitchFamily="34" charset="0"/>
                <a:cs typeface="Calibri" panose="020F0502020204030204" pitchFamily="34" charset="0"/>
              </a:rPr>
              <a:t>MAT Accreditation</a:t>
            </a:r>
          </a:p>
        </p:txBody>
      </p:sp>
      <p:pic>
        <p:nvPicPr>
          <p:cNvPr id="4" name="Picture 3" descr="Graphical user interface, text, application&#10;&#10;Description automatically generated">
            <a:extLst>
              <a:ext uri="{FF2B5EF4-FFF2-40B4-BE49-F238E27FC236}">
                <a16:creationId xmlns:a16="http://schemas.microsoft.com/office/drawing/2014/main" id="{AF8BD9F1-49FF-4F44-9F71-4AAE64184BA3}"/>
              </a:ext>
            </a:extLst>
          </p:cNvPr>
          <p:cNvPicPr>
            <a:picLocks noChangeAspect="1"/>
          </p:cNvPicPr>
          <p:nvPr/>
        </p:nvPicPr>
        <p:blipFill>
          <a:blip r:embed="rId4"/>
          <a:stretch>
            <a:fillRect/>
          </a:stretch>
        </p:blipFill>
        <p:spPr>
          <a:xfrm>
            <a:off x="5824821" y="2876832"/>
            <a:ext cx="2633833" cy="104694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graphicFrame>
        <p:nvGraphicFramePr>
          <p:cNvPr id="5" name="Content Placeholder 2">
            <a:extLst>
              <a:ext uri="{FF2B5EF4-FFF2-40B4-BE49-F238E27FC236}">
                <a16:creationId xmlns:a16="http://schemas.microsoft.com/office/drawing/2014/main" id="{52AEC6D2-94E8-411A-9819-CDBA2F9F7B75}"/>
              </a:ext>
            </a:extLst>
          </p:cNvPr>
          <p:cNvGraphicFramePr>
            <a:graphicFrameLocks noGrp="1"/>
          </p:cNvGraphicFramePr>
          <p:nvPr>
            <p:ph idx="1"/>
            <p:extLst>
              <p:ext uri="{D42A27DB-BD31-4B8C-83A1-F6EECF244321}">
                <p14:modId xmlns:p14="http://schemas.microsoft.com/office/powerpoint/2010/main" val="3417172812"/>
              </p:ext>
            </p:extLst>
          </p:nvPr>
        </p:nvGraphicFramePr>
        <p:xfrm>
          <a:off x="685346" y="2096064"/>
          <a:ext cx="4764618"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D46E33DB-CBE6-4108-909B-850D6884A3C2}"/>
              </a:ext>
            </a:extLst>
          </p:cNvPr>
          <p:cNvPicPr>
            <a:picLocks noChangeAspect="1"/>
          </p:cNvPicPr>
          <p:nvPr/>
        </p:nvPicPr>
        <p:blipFill>
          <a:blip r:embed="rId10"/>
          <a:stretch>
            <a:fillRect/>
          </a:stretch>
        </p:blipFill>
        <p:spPr>
          <a:xfrm>
            <a:off x="5712935" y="4114800"/>
            <a:ext cx="2832921" cy="1046949"/>
          </a:xfrm>
          <a:prstGeom prst="rect">
            <a:avLst/>
          </a:prstGeom>
        </p:spPr>
      </p:pic>
    </p:spTree>
    <p:extLst>
      <p:ext uri="{BB962C8B-B14F-4D97-AF65-F5344CB8AC3E}">
        <p14:creationId xmlns:p14="http://schemas.microsoft.com/office/powerpoint/2010/main" val="185951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lang="en-US" sz="2600" b="0" dirty="0">
                <a:latin typeface="Calibri" panose="020F0502020204030204" pitchFamily="34" charset="0"/>
                <a:cs typeface="Calibri" panose="020F0502020204030204" pitchFamily="34" charset="0"/>
              </a:rPr>
              <a:t>Historical Overview</a:t>
            </a:r>
          </a:p>
        </p:txBody>
      </p:sp>
      <p:graphicFrame>
        <p:nvGraphicFramePr>
          <p:cNvPr id="5" name="Content Placeholder 2">
            <a:extLst>
              <a:ext uri="{FF2B5EF4-FFF2-40B4-BE49-F238E27FC236}">
                <a16:creationId xmlns:a16="http://schemas.microsoft.com/office/drawing/2014/main" id="{FFE21E5F-8A9A-443F-8B28-12B385A099D8}"/>
              </a:ext>
            </a:extLst>
          </p:cNvPr>
          <p:cNvGraphicFramePr>
            <a:graphicFrameLocks noGrp="1"/>
          </p:cNvGraphicFramePr>
          <p:nvPr>
            <p:ph idx="1"/>
            <p:extLst>
              <p:ext uri="{D42A27DB-BD31-4B8C-83A1-F6EECF244321}">
                <p14:modId xmlns:p14="http://schemas.microsoft.com/office/powerpoint/2010/main" val="3983985808"/>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512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effectLst/>
                <a:latin typeface="Calibri" panose="020F0502020204030204" pitchFamily="34" charset="0"/>
                <a:cs typeface="Calibri" panose="020F0502020204030204" pitchFamily="34" charset="0"/>
              </a:rPr>
              <a:t>Certificate or Degree</a:t>
            </a:r>
          </a:p>
        </p:txBody>
      </p:sp>
      <p:sp>
        <p:nvSpPr>
          <p:cNvPr id="3" name="Content Placeholder 2"/>
          <p:cNvSpPr>
            <a:spLocks noGrp="1"/>
          </p:cNvSpPr>
          <p:nvPr>
            <p:ph sz="half" idx="1"/>
          </p:nvPr>
        </p:nvSpPr>
        <p:spPr>
          <a:xfrm>
            <a:off x="1113562" y="1977649"/>
            <a:ext cx="3658053" cy="3702881"/>
          </a:xfrm>
        </p:spPr>
        <p:txBody>
          <a:bodyPr>
            <a:normAutofit/>
          </a:bodyPr>
          <a:lstStyle/>
          <a:p>
            <a:r>
              <a:rPr lang="en-US" sz="2400" dirty="0">
                <a:solidFill>
                  <a:schemeClr val="bg2">
                    <a:lumMod val="40000"/>
                    <a:lumOff val="60000"/>
                  </a:schemeClr>
                </a:solidFill>
                <a:latin typeface="Calibri" panose="020F0502020204030204" pitchFamily="34" charset="0"/>
                <a:cs typeface="Calibri" panose="020F0502020204030204" pitchFamily="34" charset="0"/>
              </a:rPr>
              <a:t>Option 1: </a:t>
            </a:r>
            <a:r>
              <a:rPr lang="en-US" sz="2400" dirty="0">
                <a:latin typeface="Calibri" panose="020F0502020204030204" pitchFamily="34" charset="0"/>
                <a:cs typeface="Calibri" panose="020F0502020204030204" pitchFamily="34" charset="0"/>
              </a:rPr>
              <a:t>Certificate in Medical Assisting</a:t>
            </a:r>
          </a:p>
        </p:txBody>
      </p:sp>
      <p:sp>
        <p:nvSpPr>
          <p:cNvPr id="4" name="Content Placeholder 3"/>
          <p:cNvSpPr>
            <a:spLocks noGrp="1"/>
          </p:cNvSpPr>
          <p:nvPr>
            <p:ph sz="half" idx="2"/>
          </p:nvPr>
        </p:nvSpPr>
        <p:spPr>
          <a:xfrm>
            <a:off x="4653050" y="1995869"/>
            <a:ext cx="3797618" cy="3437559"/>
          </a:xfrm>
        </p:spPr>
        <p:txBody>
          <a:bodyPr>
            <a:normAutofit/>
          </a:bodyPr>
          <a:lstStyle/>
          <a:p>
            <a:r>
              <a:rPr lang="en-US" sz="2400" dirty="0">
                <a:solidFill>
                  <a:schemeClr val="bg2">
                    <a:lumMod val="40000"/>
                    <a:lumOff val="60000"/>
                  </a:schemeClr>
                </a:solidFill>
                <a:latin typeface="Calibri" panose="020F0502020204030204" pitchFamily="34" charset="0"/>
                <a:cs typeface="Calibri" panose="020F0502020204030204" pitchFamily="34" charset="0"/>
              </a:rPr>
              <a:t>Option 2: </a:t>
            </a:r>
            <a:r>
              <a:rPr lang="en-US" sz="2400" dirty="0">
                <a:latin typeface="Calibri" panose="020F0502020204030204" pitchFamily="34" charset="0"/>
                <a:cs typeface="Calibri" panose="020F0502020204030204" pitchFamily="34" charset="0"/>
              </a:rPr>
              <a:t>Certificate </a:t>
            </a:r>
            <a:r>
              <a:rPr lang="en-US" sz="2400" i="1" u="sng"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Associate of Technical Studies Degree (ATS)</a:t>
            </a:r>
          </a:p>
        </p:txBody>
      </p:sp>
      <p:sp>
        <p:nvSpPr>
          <p:cNvPr id="5" name="TextBox 4">
            <a:extLst>
              <a:ext uri="{FF2B5EF4-FFF2-40B4-BE49-F238E27FC236}">
                <a16:creationId xmlns:a16="http://schemas.microsoft.com/office/drawing/2014/main" id="{59F79106-601E-4068-A345-612E631CFBE4}"/>
              </a:ext>
            </a:extLst>
          </p:cNvPr>
          <p:cNvSpPr txBox="1"/>
          <p:nvPr/>
        </p:nvSpPr>
        <p:spPr>
          <a:xfrm>
            <a:off x="614450" y="3874596"/>
            <a:ext cx="8077199" cy="1121589"/>
          </a:xfrm>
          <a:prstGeom prst="rect">
            <a:avLst/>
          </a:prstGeom>
          <a:solidFill>
            <a:schemeClr val="bg2">
              <a:lumMod val="60000"/>
              <a:lumOff val="40000"/>
            </a:schemeClr>
          </a:solidFill>
        </p:spPr>
        <p:txBody>
          <a:bodyPr wrap="square" rtlCol="0">
            <a:spAutoFit/>
          </a:bodyPr>
          <a:lstStyle/>
          <a:p>
            <a:pPr marR="0" lvl="0" algn="ctr" defTabSz="685800" rtl="0" eaLnBrk="1" fontAlgn="auto" latinLnBrk="0" hangingPunct="1">
              <a:lnSpc>
                <a:spcPct val="120000"/>
              </a:lnSpc>
              <a:spcBef>
                <a:spcPts val="1000"/>
              </a:spcBef>
              <a:spcAft>
                <a:spcPts val="0"/>
              </a:spcAft>
              <a:buClr>
                <a:srgbClr val="B71E42"/>
              </a:buClr>
              <a:buSzPct val="100000"/>
              <a:tabLst/>
              <a:defRPr/>
            </a:pPr>
            <a:r>
              <a:rPr kumimoji="0" lang="en-US" sz="1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students complete the Medical Assisting Certificate Program during the first three semesters. Those who choose to may then pursue an ATS degree in Medical Assisting Technology after earning their certificate.</a:t>
            </a:r>
          </a:p>
        </p:txBody>
      </p:sp>
    </p:spTree>
    <p:extLst>
      <p:ext uri="{BB962C8B-B14F-4D97-AF65-F5344CB8AC3E}">
        <p14:creationId xmlns:p14="http://schemas.microsoft.com/office/powerpoint/2010/main" val="111119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3" y="0"/>
            <a:ext cx="9143999"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rPr lang="en-US" b="0">
                <a:effectLst/>
                <a:latin typeface="Calibri" panose="020F0502020204030204" pitchFamily="34" charset="0"/>
                <a:cs typeface="Calibri" panose="020F0502020204030204" pitchFamily="34" charset="0"/>
              </a:rPr>
              <a:t>The Medical Assisting Program:</a:t>
            </a:r>
          </a:p>
        </p:txBody>
      </p:sp>
      <p:graphicFrame>
        <p:nvGraphicFramePr>
          <p:cNvPr id="22" name="Content Placeholder 2">
            <a:extLst>
              <a:ext uri="{FF2B5EF4-FFF2-40B4-BE49-F238E27FC236}">
                <a16:creationId xmlns:a16="http://schemas.microsoft.com/office/drawing/2014/main" id="{06AAE5F7-63B2-4702-8C9C-7E8D87DB077F}"/>
              </a:ext>
            </a:extLst>
          </p:cNvPr>
          <p:cNvGraphicFramePr>
            <a:graphicFrameLocks noGrp="1"/>
          </p:cNvGraphicFramePr>
          <p:nvPr>
            <p:ph idx="1"/>
            <p:extLst>
              <p:ext uri="{D42A27DB-BD31-4B8C-83A1-F6EECF244321}">
                <p14:modId xmlns:p14="http://schemas.microsoft.com/office/powerpoint/2010/main" val="290564521"/>
              </p:ext>
            </p:extLst>
          </p:nvPr>
        </p:nvGraphicFramePr>
        <p:xfrm>
          <a:off x="685346" y="2096064"/>
          <a:ext cx="7765321" cy="430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73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65321" cy="1326321"/>
          </a:xfrm>
        </p:spPr>
        <p:txBody>
          <a:bodyPr>
            <a:normAutofit/>
          </a:bodyPr>
          <a:lstStyle/>
          <a:p>
            <a:r>
              <a:rPr lang="en-US" b="0" dirty="0">
                <a:effectLst/>
                <a:latin typeface="Calibri" panose="020F0502020204030204" pitchFamily="34" charset="0"/>
                <a:cs typeface="Calibri" panose="020F0502020204030204" pitchFamily="34" charset="0"/>
              </a:rPr>
              <a:t>Competency-Based Outcomes</a:t>
            </a:r>
          </a:p>
        </p:txBody>
      </p:sp>
      <p:sp>
        <p:nvSpPr>
          <p:cNvPr id="3" name="Content Placeholder 2"/>
          <p:cNvSpPr>
            <a:spLocks noGrp="1"/>
          </p:cNvSpPr>
          <p:nvPr>
            <p:ph idx="1"/>
          </p:nvPr>
        </p:nvSpPr>
        <p:spPr>
          <a:xfrm>
            <a:off x="533400" y="1219200"/>
            <a:ext cx="4764618" cy="5074479"/>
          </a:xfrm>
        </p:spPr>
        <p:txBody>
          <a:bodyPr>
            <a:normAutofit lnSpcReduction="10000"/>
          </a:bodyPr>
          <a:lstStyle/>
          <a:p>
            <a:pPr marL="0" indent="0">
              <a:lnSpc>
                <a:spcPct val="110000"/>
              </a:lnSpc>
              <a:buNone/>
            </a:pPr>
            <a:r>
              <a:rPr lang="en-US" sz="1600" dirty="0">
                <a:solidFill>
                  <a:schemeClr val="bg2">
                    <a:lumMod val="40000"/>
                    <a:lumOff val="60000"/>
                  </a:schemeClr>
                </a:solidFill>
                <a:effectLst/>
                <a:latin typeface="Calibri" panose="020F0502020204030204" pitchFamily="34" charset="0"/>
                <a:cs typeface="Calibri" panose="020F0502020204030204" pitchFamily="34" charset="0"/>
              </a:rPr>
              <a:t>Upon completion of the Certificate Program in Medical Assisting, the graduate will be able to:</a:t>
            </a:r>
          </a:p>
          <a:p>
            <a:pPr lvl="0">
              <a:lnSpc>
                <a:spcPct val="110000"/>
              </a:lnSpc>
            </a:pPr>
            <a:r>
              <a:rPr lang="en-US" sz="1400" dirty="0">
                <a:effectLst/>
                <a:latin typeface="Calibri" panose="020F0502020204030204" pitchFamily="34" charset="0"/>
                <a:cs typeface="Calibri" panose="020F0502020204030204" pitchFamily="34" charset="0"/>
              </a:rPr>
              <a:t>Perform and document the patient interview, health history, and medication reconciliation</a:t>
            </a:r>
          </a:p>
          <a:p>
            <a:pPr lvl="0">
              <a:lnSpc>
                <a:spcPct val="110000"/>
              </a:lnSpc>
            </a:pPr>
            <a:r>
              <a:rPr lang="en-US" sz="1400" dirty="0">
                <a:effectLst/>
                <a:latin typeface="Calibri" panose="020F0502020204030204" pitchFamily="34" charset="0"/>
                <a:cs typeface="Calibri" panose="020F0502020204030204" pitchFamily="34" charset="0"/>
              </a:rPr>
              <a:t>Prepare the patient for examination and assist provider with patient instruction in follow-up care, as well as provide education in health maintenance and disease prevention</a:t>
            </a:r>
          </a:p>
          <a:p>
            <a:pPr lvl="0">
              <a:lnSpc>
                <a:spcPct val="110000"/>
              </a:lnSpc>
            </a:pPr>
            <a:r>
              <a:rPr lang="en-US" sz="1400" dirty="0">
                <a:effectLst/>
                <a:latin typeface="Calibri" panose="020F0502020204030204" pitchFamily="34" charset="0"/>
                <a:cs typeface="Calibri" panose="020F0502020204030204" pitchFamily="34" charset="0"/>
              </a:rPr>
              <a:t>Evaluate and demonstrate mutually OSHA and CLIA standards by performing:</a:t>
            </a:r>
          </a:p>
          <a:p>
            <a:pPr lvl="1">
              <a:lnSpc>
                <a:spcPct val="110000"/>
              </a:lnSpc>
              <a:buFont typeface="+mj-lt"/>
              <a:buAutoNum type="arabicPeriod"/>
            </a:pPr>
            <a:r>
              <a:rPr lang="en-US" sz="1100" dirty="0">
                <a:effectLst/>
                <a:latin typeface="Calibri" panose="020F0502020204030204" pitchFamily="34" charset="0"/>
                <a:cs typeface="Calibri" panose="020F0502020204030204" pitchFamily="34" charset="0"/>
              </a:rPr>
              <a:t>Infection control techniques in compliance with the Standard Precautions and guidelines set forth by the OSHA and CDC, and </a:t>
            </a:r>
          </a:p>
          <a:p>
            <a:pPr lvl="1">
              <a:lnSpc>
                <a:spcPct val="110000"/>
              </a:lnSpc>
              <a:buFont typeface="+mj-lt"/>
              <a:buAutoNum type="arabicPeriod"/>
            </a:pPr>
            <a:r>
              <a:rPr lang="en-US" sz="1100" dirty="0">
                <a:effectLst/>
                <a:latin typeface="Calibri" panose="020F0502020204030204" pitchFamily="34" charset="0"/>
                <a:cs typeface="Calibri" panose="020F0502020204030204" pitchFamily="34" charset="0"/>
              </a:rPr>
              <a:t>Various waived testing in compliance set forth by CLIA</a:t>
            </a:r>
          </a:p>
          <a:p>
            <a:pPr lvl="0">
              <a:lnSpc>
                <a:spcPct val="110000"/>
              </a:lnSpc>
            </a:pPr>
            <a:r>
              <a:rPr lang="en-US" sz="1400" dirty="0">
                <a:effectLst/>
                <a:latin typeface="Calibri" panose="020F0502020204030204" pitchFamily="34" charset="0"/>
                <a:cs typeface="Calibri" panose="020F0502020204030204" pitchFamily="34" charset="0"/>
              </a:rPr>
              <a:t>Demonstrate all administrative procedures performed in the medical office including EMR, while observing HIPAA laws, medicolegal and ethical responsibilities</a:t>
            </a:r>
          </a:p>
          <a:p>
            <a:pPr lvl="0">
              <a:lnSpc>
                <a:spcPct val="110000"/>
              </a:lnSpc>
            </a:pPr>
            <a:r>
              <a:rPr lang="en-US" sz="1400" dirty="0">
                <a:effectLst/>
                <a:latin typeface="Calibri" panose="020F0502020204030204" pitchFamily="34" charset="0"/>
                <a:cs typeface="Calibri" panose="020F0502020204030204" pitchFamily="34" charset="0"/>
              </a:rPr>
              <a:t>Demonstrate successful completion of all clinical and administrative competencies</a:t>
            </a:r>
          </a:p>
          <a:p>
            <a:pPr lvl="0">
              <a:lnSpc>
                <a:spcPct val="110000"/>
              </a:lnSpc>
            </a:pPr>
            <a:r>
              <a:rPr lang="en-US" sz="1400" dirty="0">
                <a:effectLst/>
                <a:latin typeface="Calibri" panose="020F0502020204030204" pitchFamily="34" charset="0"/>
                <a:cs typeface="Calibri" panose="020F0502020204030204" pitchFamily="34" charset="0"/>
              </a:rPr>
              <a:t>Conduct themselves in a professional manner to meet work force demands </a:t>
            </a:r>
          </a:p>
        </p:txBody>
      </p:sp>
      <p:pic>
        <p:nvPicPr>
          <p:cNvPr id="6" name="Picture 5">
            <a:extLst>
              <a:ext uri="{FF2B5EF4-FFF2-40B4-BE49-F238E27FC236}">
                <a16:creationId xmlns:a16="http://schemas.microsoft.com/office/drawing/2014/main" id="{979EAD3F-72C4-4741-A4F1-5C2CCF655BA5}"/>
              </a:ext>
            </a:extLst>
          </p:cNvPr>
          <p:cNvPicPr>
            <a:picLocks noChangeAspect="1"/>
          </p:cNvPicPr>
          <p:nvPr/>
        </p:nvPicPr>
        <p:blipFill>
          <a:blip r:embed="rId3"/>
          <a:stretch>
            <a:fillRect/>
          </a:stretch>
        </p:blipFill>
        <p:spPr>
          <a:xfrm>
            <a:off x="5449964" y="2362200"/>
            <a:ext cx="3508793" cy="3196570"/>
          </a:xfrm>
          <a:prstGeom prst="rect">
            <a:avLst/>
          </a:prstGeom>
        </p:spPr>
      </p:pic>
    </p:spTree>
    <p:extLst>
      <p:ext uri="{BB962C8B-B14F-4D97-AF65-F5344CB8AC3E}">
        <p14:creationId xmlns:p14="http://schemas.microsoft.com/office/powerpoint/2010/main" val="374141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35C0-02A0-4DAB-A209-8C6AD066726A}"/>
              </a:ext>
            </a:extLst>
          </p:cNvPr>
          <p:cNvSpPr>
            <a:spLocks noGrp="1"/>
          </p:cNvSpPr>
          <p:nvPr>
            <p:ph type="title"/>
          </p:nvPr>
        </p:nvSpPr>
        <p:spPr>
          <a:xfrm>
            <a:off x="685346" y="228600"/>
            <a:ext cx="7765321" cy="914399"/>
          </a:xfrm>
        </p:spPr>
        <p:txBody>
          <a:bodyPr>
            <a:normAutofit fontScale="90000"/>
          </a:bodyPr>
          <a:lstStyle/>
          <a:p>
            <a:r>
              <a:rPr lang="en-US" b="0" dirty="0">
                <a:effectLst/>
                <a:latin typeface="Calibri" panose="020F0502020204030204" pitchFamily="34" charset="0"/>
                <a:cs typeface="Calibri" panose="020F0502020204030204" pitchFamily="34" charset="0"/>
              </a:rPr>
              <a:t>Degree Requirements </a:t>
            </a:r>
            <a:br>
              <a:rPr lang="en-US" b="0" dirty="0">
                <a:effectLst/>
                <a:latin typeface="Calibri" panose="020F0502020204030204" pitchFamily="34" charset="0"/>
                <a:cs typeface="Calibri" panose="020F0502020204030204" pitchFamily="34" charset="0"/>
              </a:rPr>
            </a:br>
            <a:endParaRPr lang="en-US" b="0" dirty="0">
              <a:effectLst/>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B7F417C-5888-4EB3-AEC9-5BB7089CC076}"/>
              </a:ext>
            </a:extLst>
          </p:cNvPr>
          <p:cNvSpPr>
            <a:spLocks noGrp="1"/>
          </p:cNvSpPr>
          <p:nvPr>
            <p:ph type="body" idx="1"/>
          </p:nvPr>
        </p:nvSpPr>
        <p:spPr>
          <a:xfrm>
            <a:off x="903095" y="2268114"/>
            <a:ext cx="3600326" cy="426280"/>
          </a:xfrm>
        </p:spPr>
        <p:txBody>
          <a:bodyPr>
            <a:normAutofit/>
          </a:bodyPr>
          <a:lstStyle/>
          <a:p>
            <a:r>
              <a:rPr lang="en-US" sz="2000" b="0" dirty="0">
                <a:solidFill>
                  <a:schemeClr val="bg2">
                    <a:lumMod val="40000"/>
                    <a:lumOff val="60000"/>
                  </a:schemeClr>
                </a:solidFill>
                <a:effectLst/>
                <a:latin typeface="Calibri" panose="020F0502020204030204" pitchFamily="34" charset="0"/>
                <a:cs typeface="Calibri" panose="020F0502020204030204" pitchFamily="34" charset="0"/>
              </a:rPr>
              <a:t>MEDICAL ASSISTING CERTIFICATE </a:t>
            </a:r>
          </a:p>
        </p:txBody>
      </p:sp>
      <p:sp>
        <p:nvSpPr>
          <p:cNvPr id="3" name="Content Placeholder 2">
            <a:extLst>
              <a:ext uri="{FF2B5EF4-FFF2-40B4-BE49-F238E27FC236}">
                <a16:creationId xmlns:a16="http://schemas.microsoft.com/office/drawing/2014/main" id="{7A837ECA-BC73-431C-AC06-20C469C1695A}"/>
              </a:ext>
            </a:extLst>
          </p:cNvPr>
          <p:cNvSpPr>
            <a:spLocks noGrp="1"/>
          </p:cNvSpPr>
          <p:nvPr>
            <p:ph sz="half" idx="2"/>
          </p:nvPr>
        </p:nvSpPr>
        <p:spPr>
          <a:xfrm>
            <a:off x="737600" y="2760108"/>
            <a:ext cx="3830406" cy="3468218"/>
          </a:xfrm>
        </p:spPr>
        <p:txBody>
          <a:bodyPr>
            <a:normAutofit/>
          </a:bodyPr>
          <a:lstStyle/>
          <a:p>
            <a:pPr>
              <a:lnSpc>
                <a:spcPct val="100000"/>
              </a:lnSpc>
              <a:spcBef>
                <a:spcPts val="600"/>
              </a:spcBef>
            </a:pPr>
            <a:r>
              <a:rPr lang="en-US" sz="1400" dirty="0">
                <a:latin typeface="Calibri" panose="020F0502020204030204" pitchFamily="34" charset="0"/>
                <a:cs typeface="Calibri" panose="020F0502020204030204" pitchFamily="34" charset="0"/>
              </a:rPr>
              <a:t>BIO 1121—Anatomy &amp; Physiology I</a:t>
            </a:r>
          </a:p>
          <a:p>
            <a:pPr>
              <a:lnSpc>
                <a:spcPct val="100000"/>
              </a:lnSpc>
              <a:spcBef>
                <a:spcPts val="600"/>
              </a:spcBef>
            </a:pPr>
            <a:r>
              <a:rPr lang="en-US" sz="1400" dirty="0">
                <a:latin typeface="Calibri" panose="020F0502020204030204" pitchFamily="34" charset="0"/>
                <a:cs typeface="Calibri" panose="020F0502020204030204" pitchFamily="34" charset="0"/>
              </a:rPr>
              <a:t>BIO 1122—Anatomy &amp; Physiology II</a:t>
            </a:r>
          </a:p>
          <a:p>
            <a:pPr>
              <a:lnSpc>
                <a:spcPct val="100000"/>
              </a:lnSpc>
              <a:spcBef>
                <a:spcPts val="600"/>
              </a:spcBef>
            </a:pPr>
            <a:r>
              <a:rPr lang="en-US" sz="1400" dirty="0">
                <a:latin typeface="Calibri" panose="020F0502020204030204" pitchFamily="34" charset="0"/>
                <a:cs typeface="Calibri" panose="020F0502020204030204" pitchFamily="34" charset="0"/>
              </a:rPr>
              <a:t>MULT 1110—Medical Terminology</a:t>
            </a:r>
          </a:p>
          <a:p>
            <a:pPr>
              <a:lnSpc>
                <a:spcPct val="100000"/>
              </a:lnSpc>
              <a:spcBef>
                <a:spcPts val="600"/>
              </a:spcBef>
            </a:pPr>
            <a:r>
              <a:rPr lang="en-US" sz="1400" dirty="0">
                <a:latin typeface="Calibri" panose="020F0502020204030204" pitchFamily="34" charset="0"/>
                <a:cs typeface="Calibri" panose="020F0502020204030204" pitchFamily="34" charset="0"/>
              </a:rPr>
              <a:t>ENGL 1100—Composition I</a:t>
            </a:r>
          </a:p>
          <a:p>
            <a:pPr>
              <a:lnSpc>
                <a:spcPct val="100000"/>
              </a:lnSpc>
              <a:spcBef>
                <a:spcPts val="600"/>
              </a:spcBef>
            </a:pPr>
            <a:r>
              <a:rPr lang="en-US" sz="1400" dirty="0">
                <a:latin typeface="Calibri" panose="020F0502020204030204" pitchFamily="34" charset="0"/>
                <a:cs typeface="Calibri" panose="020F0502020204030204" pitchFamily="34" charset="0"/>
              </a:rPr>
              <a:t>HIMT 1274—Intro to Medical Coding</a:t>
            </a:r>
          </a:p>
        </p:txBody>
      </p:sp>
      <p:sp>
        <p:nvSpPr>
          <p:cNvPr id="5" name="Text Placeholder 4">
            <a:extLst>
              <a:ext uri="{FF2B5EF4-FFF2-40B4-BE49-F238E27FC236}">
                <a16:creationId xmlns:a16="http://schemas.microsoft.com/office/drawing/2014/main" id="{C066A594-55B0-4BBD-9BD1-E871B9651DF2}"/>
              </a:ext>
            </a:extLst>
          </p:cNvPr>
          <p:cNvSpPr>
            <a:spLocks noGrp="1"/>
          </p:cNvSpPr>
          <p:nvPr>
            <p:ph type="body" sz="quarter" idx="3"/>
          </p:nvPr>
        </p:nvSpPr>
        <p:spPr>
          <a:xfrm>
            <a:off x="4846898" y="2268114"/>
            <a:ext cx="3591437" cy="426280"/>
          </a:xfrm>
        </p:spPr>
        <p:txBody>
          <a:bodyPr>
            <a:normAutofit/>
          </a:bodyPr>
          <a:lstStyle/>
          <a:p>
            <a:r>
              <a:rPr lang="en-US" sz="2000" b="0" dirty="0">
                <a:solidFill>
                  <a:schemeClr val="bg2">
                    <a:lumMod val="40000"/>
                    <a:lumOff val="60000"/>
                  </a:schemeClr>
                </a:solidFill>
                <a:effectLst/>
                <a:latin typeface="Calibri" panose="020F0502020204030204" pitchFamily="34" charset="0"/>
                <a:cs typeface="Calibri" panose="020F0502020204030204" pitchFamily="34" charset="0"/>
              </a:rPr>
              <a:t>MEDICAL ASSISTING ATS DEGREE</a:t>
            </a:r>
          </a:p>
        </p:txBody>
      </p:sp>
      <p:sp>
        <p:nvSpPr>
          <p:cNvPr id="6" name="Content Placeholder 5">
            <a:extLst>
              <a:ext uri="{FF2B5EF4-FFF2-40B4-BE49-F238E27FC236}">
                <a16:creationId xmlns:a16="http://schemas.microsoft.com/office/drawing/2014/main" id="{56A5613E-2D39-4722-B20F-D95B8565751E}"/>
              </a:ext>
            </a:extLst>
          </p:cNvPr>
          <p:cNvSpPr>
            <a:spLocks noGrp="1"/>
          </p:cNvSpPr>
          <p:nvPr>
            <p:ph sz="quarter" idx="4"/>
          </p:nvPr>
        </p:nvSpPr>
        <p:spPr>
          <a:xfrm>
            <a:off x="4629149" y="2755754"/>
            <a:ext cx="3821518" cy="4458817"/>
          </a:xfrm>
        </p:spPr>
        <p:txBody>
          <a:bodyPr>
            <a:noAutofit/>
          </a:bodyPr>
          <a:lstStyle/>
          <a:p>
            <a:pPr>
              <a:lnSpc>
                <a:spcPct val="100000"/>
              </a:lnSpc>
              <a:spcBef>
                <a:spcPts val="600"/>
              </a:spcBef>
            </a:pPr>
            <a:r>
              <a:rPr lang="en-US" sz="1400" dirty="0">
                <a:effectLst/>
                <a:latin typeface="Calibri" panose="020F0502020204030204" pitchFamily="34" charset="0"/>
                <a:cs typeface="Calibri" panose="020F0502020204030204" pitchFamily="34" charset="0"/>
              </a:rPr>
              <a:t>COLS 1100—1st Year Experience</a:t>
            </a:r>
          </a:p>
          <a:p>
            <a:pPr>
              <a:lnSpc>
                <a:spcPct val="100000"/>
              </a:lnSpc>
              <a:spcBef>
                <a:spcPts val="600"/>
              </a:spcBef>
            </a:pPr>
            <a:r>
              <a:rPr lang="en-US" sz="1400" dirty="0">
                <a:effectLst/>
                <a:latin typeface="Calibri" panose="020F0502020204030204" pitchFamily="34" charset="0"/>
                <a:cs typeface="Calibri" panose="020F0502020204030204" pitchFamily="34" charset="0"/>
              </a:rPr>
              <a:t>BIO 1121—Anatomy &amp; Physiology I</a:t>
            </a:r>
          </a:p>
          <a:p>
            <a:pPr>
              <a:lnSpc>
                <a:spcPct val="100000"/>
              </a:lnSpc>
              <a:spcBef>
                <a:spcPts val="600"/>
              </a:spcBef>
            </a:pPr>
            <a:r>
              <a:rPr lang="en-US" sz="1400" dirty="0">
                <a:effectLst/>
                <a:latin typeface="Calibri" panose="020F0502020204030204" pitchFamily="34" charset="0"/>
                <a:cs typeface="Calibri" panose="020F0502020204030204" pitchFamily="34" charset="0"/>
              </a:rPr>
              <a:t>BIO 1122—Anatomy &amp; Physiology II</a:t>
            </a:r>
          </a:p>
          <a:p>
            <a:pPr>
              <a:lnSpc>
                <a:spcPct val="100000"/>
              </a:lnSpc>
              <a:spcBef>
                <a:spcPts val="600"/>
              </a:spcBef>
            </a:pPr>
            <a:r>
              <a:rPr lang="en-US" sz="1400" dirty="0">
                <a:effectLst/>
                <a:latin typeface="Calibri" panose="020F0502020204030204" pitchFamily="34" charset="0"/>
                <a:cs typeface="Calibri" panose="020F0502020204030204" pitchFamily="34" charset="0"/>
              </a:rPr>
              <a:t>MULT 1110—Medical Terminology</a:t>
            </a:r>
          </a:p>
          <a:p>
            <a:pPr>
              <a:lnSpc>
                <a:spcPct val="100000"/>
              </a:lnSpc>
              <a:spcBef>
                <a:spcPts val="600"/>
              </a:spcBef>
            </a:pPr>
            <a:r>
              <a:rPr lang="en-US" sz="1400" dirty="0">
                <a:effectLst/>
                <a:latin typeface="Calibri" panose="020F0502020204030204" pitchFamily="34" charset="0"/>
                <a:cs typeface="Calibri" panose="020F0502020204030204" pitchFamily="34" charset="0"/>
              </a:rPr>
              <a:t>ENGL 1100—Composition I</a:t>
            </a:r>
          </a:p>
          <a:p>
            <a:pPr>
              <a:lnSpc>
                <a:spcPct val="100000"/>
              </a:lnSpc>
              <a:spcBef>
                <a:spcPts val="600"/>
              </a:spcBef>
            </a:pPr>
            <a:r>
              <a:rPr lang="en-US" sz="1400" dirty="0">
                <a:effectLst/>
                <a:latin typeface="Calibri" panose="020F0502020204030204" pitchFamily="34" charset="0"/>
                <a:cs typeface="Calibri" panose="020F0502020204030204" pitchFamily="34" charset="0"/>
              </a:rPr>
              <a:t>HIMT 1274—Intro to Medical Coding</a:t>
            </a:r>
          </a:p>
          <a:p>
            <a:pPr>
              <a:lnSpc>
                <a:spcPct val="100000"/>
              </a:lnSpc>
              <a:spcBef>
                <a:spcPts val="600"/>
              </a:spcBef>
            </a:pPr>
            <a:r>
              <a:rPr lang="en-US" sz="1400" dirty="0">
                <a:effectLst/>
                <a:latin typeface="Calibri" panose="020F0502020204030204" pitchFamily="34" charset="0"/>
                <a:cs typeface="Calibri" panose="020F0502020204030204" pitchFamily="34" charset="0"/>
              </a:rPr>
              <a:t>BMGT 2200—Management and Organizational Behavior</a:t>
            </a:r>
          </a:p>
          <a:p>
            <a:pPr>
              <a:lnSpc>
                <a:spcPct val="100000"/>
              </a:lnSpc>
              <a:spcBef>
                <a:spcPts val="600"/>
              </a:spcBef>
            </a:pPr>
            <a:r>
              <a:rPr lang="en-US" sz="1400" dirty="0">
                <a:effectLst/>
                <a:latin typeface="Calibri" panose="020F0502020204030204" pitchFamily="34" charset="0"/>
                <a:cs typeface="Calibri" panose="020F0502020204030204" pitchFamily="34" charset="0"/>
              </a:rPr>
              <a:t>HIMT 1121—Advanced Medical Terminology</a:t>
            </a:r>
          </a:p>
          <a:p>
            <a:pPr>
              <a:lnSpc>
                <a:spcPct val="100000"/>
              </a:lnSpc>
              <a:spcBef>
                <a:spcPts val="600"/>
              </a:spcBef>
            </a:pPr>
            <a:r>
              <a:rPr lang="en-US" sz="1400" dirty="0">
                <a:effectLst/>
                <a:latin typeface="Calibri" panose="020F0502020204030204" pitchFamily="34" charset="0"/>
                <a:cs typeface="Calibri" panose="020F0502020204030204" pitchFamily="34" charset="0"/>
              </a:rPr>
              <a:t>BMGT 1102—Interpersonal Skills</a:t>
            </a:r>
          </a:p>
          <a:p>
            <a:pPr>
              <a:lnSpc>
                <a:spcPct val="100000"/>
              </a:lnSpc>
              <a:spcBef>
                <a:spcPts val="600"/>
              </a:spcBef>
            </a:pPr>
            <a:r>
              <a:rPr lang="en-US" sz="1400" dirty="0">
                <a:effectLst/>
                <a:latin typeface="Calibri" panose="020F0502020204030204" pitchFamily="34" charset="0"/>
                <a:cs typeface="Calibri" panose="020F0502020204030204" pitchFamily="34" charset="0"/>
              </a:rPr>
              <a:t>One Arts/Humanities from approved list</a:t>
            </a:r>
            <a:r>
              <a:rPr lang="en-US" sz="1400" dirty="0">
                <a:solidFill>
                  <a:schemeClr val="accent2">
                    <a:lumMod val="60000"/>
                    <a:lumOff val="40000"/>
                  </a:schemeClr>
                </a:solidFill>
                <a:effectLst/>
                <a:latin typeface="Calibri" panose="020F0502020204030204" pitchFamily="34" charset="0"/>
                <a:cs typeface="Calibri" panose="020F0502020204030204" pitchFamily="34" charset="0"/>
              </a:rPr>
              <a:t>*</a:t>
            </a:r>
          </a:p>
          <a:p>
            <a:pPr>
              <a:lnSpc>
                <a:spcPct val="100000"/>
              </a:lnSpc>
              <a:spcBef>
                <a:spcPts val="600"/>
              </a:spcBef>
            </a:pPr>
            <a:r>
              <a:rPr lang="en-US" sz="1400" dirty="0">
                <a:effectLst/>
                <a:latin typeface="Calibri" panose="020F0502020204030204" pitchFamily="34" charset="0"/>
                <a:cs typeface="Calibri" panose="020F0502020204030204" pitchFamily="34" charset="0"/>
              </a:rPr>
              <a:t>MATH 1104—Mathematical  Concepts for Business ORSTAT 1350—Elementary Statistics</a:t>
            </a:r>
          </a:p>
          <a:p>
            <a:pPr>
              <a:lnSpc>
                <a:spcPct val="100000"/>
              </a:lnSpc>
              <a:spcBef>
                <a:spcPts val="600"/>
              </a:spcBef>
            </a:pPr>
            <a:r>
              <a:rPr lang="en-US" sz="1400" dirty="0">
                <a:effectLst/>
                <a:latin typeface="Calibri" panose="020F0502020204030204" pitchFamily="34" charset="0"/>
                <a:cs typeface="Calibri" panose="020F0502020204030204" pitchFamily="34" charset="0"/>
              </a:rPr>
              <a:t>PSY 1100—Intro to Psychology</a:t>
            </a:r>
          </a:p>
        </p:txBody>
      </p:sp>
      <p:sp>
        <p:nvSpPr>
          <p:cNvPr id="8" name="TextBox 7">
            <a:extLst>
              <a:ext uri="{FF2B5EF4-FFF2-40B4-BE49-F238E27FC236}">
                <a16:creationId xmlns:a16="http://schemas.microsoft.com/office/drawing/2014/main" id="{401A07F4-3961-48C9-B165-1DF4DD47167B}"/>
              </a:ext>
            </a:extLst>
          </p:cNvPr>
          <p:cNvSpPr txBox="1"/>
          <p:nvPr/>
        </p:nvSpPr>
        <p:spPr>
          <a:xfrm>
            <a:off x="457200" y="709748"/>
            <a:ext cx="8305800" cy="1077218"/>
          </a:xfrm>
          <a:prstGeom prst="rect">
            <a:avLst/>
          </a:prstGeom>
          <a:noFill/>
        </p:spPr>
        <p:txBody>
          <a:bodyPr wrap="square" rtlCol="0">
            <a:spAutoFit/>
          </a:bodyPr>
          <a:lstStyle/>
          <a:p>
            <a:pPr algn="ctr"/>
            <a:r>
              <a:rPr lang="en-US" sz="1600" dirty="0">
                <a:solidFill>
                  <a:schemeClr val="accent2">
                    <a:lumMod val="60000"/>
                    <a:lumOff val="40000"/>
                  </a:schemeClr>
                </a:solidFill>
                <a:latin typeface="Calibri" panose="020F0502020204030204" pitchFamily="34" charset="0"/>
                <a:cs typeface="Calibri" panose="020F0502020204030204" pitchFamily="34" charset="0"/>
              </a:rPr>
              <a:t>Basic Related and General Education courses may be taken prior to being admitted </a:t>
            </a:r>
          </a:p>
          <a:p>
            <a:pPr algn="ctr"/>
            <a:r>
              <a:rPr lang="en-US" sz="1600" dirty="0">
                <a:solidFill>
                  <a:schemeClr val="accent2">
                    <a:lumMod val="60000"/>
                    <a:lumOff val="40000"/>
                  </a:schemeClr>
                </a:solidFill>
                <a:latin typeface="Calibri" panose="020F0502020204030204" pitchFamily="34" charset="0"/>
                <a:cs typeface="Calibri" panose="020F0502020204030204" pitchFamily="34" charset="0"/>
              </a:rPr>
              <a:t>to the Medical Assisting program, or they may be taken with MAT courses as outlined on the official plan of study.  Completion of basic related and general education courses are not required prior to application.</a:t>
            </a:r>
            <a:endParaRPr lang="en-US" sz="1600" dirty="0">
              <a:solidFill>
                <a:schemeClr val="accent2">
                  <a:lumMod val="60000"/>
                  <a:lumOff val="40000"/>
                </a:schemeClr>
              </a:solidFill>
            </a:endParaRPr>
          </a:p>
        </p:txBody>
      </p:sp>
      <p:sp>
        <p:nvSpPr>
          <p:cNvPr id="9" name="TextBox 8">
            <a:extLst>
              <a:ext uri="{FF2B5EF4-FFF2-40B4-BE49-F238E27FC236}">
                <a16:creationId xmlns:a16="http://schemas.microsoft.com/office/drawing/2014/main" id="{B21E5A88-824A-45F5-A944-08DCF5F62B2C}"/>
              </a:ext>
            </a:extLst>
          </p:cNvPr>
          <p:cNvSpPr txBox="1"/>
          <p:nvPr/>
        </p:nvSpPr>
        <p:spPr>
          <a:xfrm>
            <a:off x="1765220" y="1810445"/>
            <a:ext cx="5499262" cy="369332"/>
          </a:xfrm>
          <a:prstGeom prst="rect">
            <a:avLst/>
          </a:prstGeom>
          <a:solidFill>
            <a:schemeClr val="accent2">
              <a:lumMod val="40000"/>
              <a:lumOff val="60000"/>
            </a:schemeClr>
          </a:solidFill>
        </p:spPr>
        <p:txBody>
          <a:bodyPr wrap="non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General Education &amp; Basic Related Degree Requirements</a:t>
            </a:r>
          </a:p>
        </p:txBody>
      </p:sp>
      <p:sp>
        <p:nvSpPr>
          <p:cNvPr id="10" name="TextBox 9">
            <a:extLst>
              <a:ext uri="{FF2B5EF4-FFF2-40B4-BE49-F238E27FC236}">
                <a16:creationId xmlns:a16="http://schemas.microsoft.com/office/drawing/2014/main" id="{3AB75974-D6DA-4D76-AB69-32C1556B20FA}"/>
              </a:ext>
            </a:extLst>
          </p:cNvPr>
          <p:cNvSpPr txBox="1"/>
          <p:nvPr/>
        </p:nvSpPr>
        <p:spPr>
          <a:xfrm>
            <a:off x="710395" y="5728143"/>
            <a:ext cx="3793026" cy="707886"/>
          </a:xfrm>
          <a:prstGeom prst="rect">
            <a:avLst/>
          </a:prstGeom>
          <a:noFill/>
        </p:spPr>
        <p:txBody>
          <a:bodyPr wrap="none" rtlCol="0">
            <a:spAutoFit/>
          </a:bodyPr>
          <a:lstStyle/>
          <a:p>
            <a:r>
              <a:rPr lang="en-US" sz="1000" dirty="0">
                <a:solidFill>
                  <a:schemeClr val="accent2">
                    <a:lumMod val="60000"/>
                    <a:lumOff val="40000"/>
                  </a:schemeClr>
                </a:solidFill>
                <a:latin typeface="Calibri" panose="020F0502020204030204" pitchFamily="34" charset="0"/>
                <a:cs typeface="Calibri" panose="020F0502020204030204" pitchFamily="34" charset="0"/>
              </a:rPr>
              <a:t>* Select ONE Arts/Humanities: ARCH 2100, HART 1201, HART 1202, </a:t>
            </a:r>
          </a:p>
          <a:p>
            <a:r>
              <a:rPr lang="en-US" sz="1000" dirty="0">
                <a:solidFill>
                  <a:schemeClr val="accent2">
                    <a:lumMod val="60000"/>
                    <a:lumOff val="40000"/>
                  </a:schemeClr>
                </a:solidFill>
                <a:latin typeface="Calibri" panose="020F0502020204030204" pitchFamily="34" charset="0"/>
                <a:cs typeface="Calibri" panose="020F0502020204030204" pitchFamily="34" charset="0"/>
              </a:rPr>
              <a:t>HIST 1111, HIST 1112, HIST 1151, HIST 1152, HIST 1181, HIST 1182, </a:t>
            </a:r>
          </a:p>
          <a:p>
            <a:r>
              <a:rPr lang="en-US" sz="1000" dirty="0">
                <a:solidFill>
                  <a:schemeClr val="accent2">
                    <a:lumMod val="60000"/>
                    <a:lumOff val="40000"/>
                  </a:schemeClr>
                </a:solidFill>
                <a:latin typeface="Calibri" panose="020F0502020204030204" pitchFamily="34" charset="0"/>
                <a:cs typeface="Calibri" panose="020F0502020204030204" pitchFamily="34" charset="0"/>
              </a:rPr>
              <a:t>HIST 2223, HIST 2224, HUM 1100, HUM 1270, MUS 1251, PHIL 1101, </a:t>
            </a:r>
          </a:p>
          <a:p>
            <a:r>
              <a:rPr lang="en-US" sz="1000" dirty="0">
                <a:solidFill>
                  <a:schemeClr val="accent2">
                    <a:lumMod val="60000"/>
                    <a:lumOff val="40000"/>
                  </a:schemeClr>
                </a:solidFill>
                <a:latin typeface="Calibri" panose="020F0502020204030204" pitchFamily="34" charset="0"/>
                <a:cs typeface="Calibri" panose="020F0502020204030204" pitchFamily="34" charset="0"/>
              </a:rPr>
              <a:t>PHIL 1130</a:t>
            </a:r>
          </a:p>
        </p:txBody>
      </p:sp>
    </p:spTree>
    <p:extLst>
      <p:ext uri="{BB962C8B-B14F-4D97-AF65-F5344CB8AC3E}">
        <p14:creationId xmlns:p14="http://schemas.microsoft.com/office/powerpoint/2010/main" val="197312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rPr lang="en-US" sz="3200" b="0" dirty="0">
                <a:ln w="19050">
                  <a:noFill/>
                  <a:prstDash val="solid"/>
                </a:ln>
                <a:effectLst/>
                <a:latin typeface="Calibri" panose="020F0502020204030204" pitchFamily="34" charset="0"/>
                <a:cs typeface="Calibri" panose="020F0502020204030204" pitchFamily="34" charset="0"/>
              </a:rPr>
              <a:t>Program PREREQUISITES </a:t>
            </a:r>
            <a:br>
              <a:rPr lang="en-US" sz="3200" b="0" dirty="0">
                <a:ln w="19050">
                  <a:noFill/>
                  <a:prstDash val="solid"/>
                </a:ln>
                <a:effectLst/>
                <a:latin typeface="Calibri" panose="020F0502020204030204" pitchFamily="34" charset="0"/>
                <a:cs typeface="Calibri" panose="020F0502020204030204" pitchFamily="34" charset="0"/>
              </a:rPr>
            </a:br>
            <a:endParaRPr lang="en-US" sz="3200" b="0" dirty="0">
              <a:effectLst/>
              <a:latin typeface="Calibri" panose="020F0502020204030204" pitchFamily="34" charset="0"/>
              <a:cs typeface="Calibri" panose="020F0502020204030204" pitchFamily="34" charset="0"/>
            </a:endParaRPr>
          </a:p>
        </p:txBody>
      </p:sp>
      <p:sp>
        <p:nvSpPr>
          <p:cNvPr id="40" name="Content Placeholder 2"/>
          <p:cNvSpPr>
            <a:spLocks noGrp="1"/>
          </p:cNvSpPr>
          <p:nvPr>
            <p:ph idx="1"/>
          </p:nvPr>
        </p:nvSpPr>
        <p:spPr>
          <a:xfrm>
            <a:off x="970772" y="1600200"/>
            <a:ext cx="7202456" cy="4156468"/>
          </a:xfrm>
        </p:spPr>
        <p:txBody>
          <a:bodyPr>
            <a:normAutofit fontScale="92500" lnSpcReduction="10000"/>
          </a:bodyPr>
          <a:lstStyle/>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High school transcript or GED </a:t>
            </a:r>
            <a:r>
              <a:rPr lang="en-US" sz="2400" dirty="0">
                <a:effectLst/>
                <a:latin typeface="Calibri" panose="020F0502020204030204" pitchFamily="34" charset="0"/>
                <a:cs typeface="Calibri" panose="020F0502020204030204" pitchFamily="34" charset="0"/>
              </a:rPr>
              <a:t>on file</a:t>
            </a:r>
          </a:p>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Reading:</a:t>
            </a:r>
            <a:r>
              <a:rPr lang="en-US" sz="2400" dirty="0">
                <a:solidFill>
                  <a:schemeClr val="bg2">
                    <a:lumMod val="40000"/>
                    <a:lumOff val="60000"/>
                  </a:schemeClr>
                </a:solidFill>
                <a:effectLst/>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Placement of “No Reading Courses Required”</a:t>
            </a:r>
          </a:p>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English:</a:t>
            </a:r>
            <a:r>
              <a:rPr lang="en-US" sz="2400" dirty="0">
                <a:solidFill>
                  <a:schemeClr val="bg2">
                    <a:lumMod val="40000"/>
                    <a:lumOff val="60000"/>
                  </a:schemeClr>
                </a:solidFill>
                <a:effectLst/>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Placement into ENGL 1100</a:t>
            </a:r>
          </a:p>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Math:  </a:t>
            </a:r>
            <a:r>
              <a:rPr lang="en-US" sz="2400" dirty="0">
                <a:effectLst/>
                <a:latin typeface="Calibri" panose="020F0502020204030204" pitchFamily="34" charset="0"/>
                <a:cs typeface="Calibri" panose="020F0502020204030204" pitchFamily="34" charset="0"/>
              </a:rPr>
              <a:t>Placement into MATH 1104 or STAT 1350</a:t>
            </a:r>
          </a:p>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Completion of MULT 1130 with a C or better, or the following:</a:t>
            </a:r>
          </a:p>
          <a:p>
            <a:pPr marL="800100" lvl="1" indent="-342900">
              <a:lnSpc>
                <a:spcPct val="110000"/>
              </a:lnSpc>
              <a:buFont typeface="+mj-lt"/>
              <a:buAutoNum type="arabicPeriod"/>
            </a:pPr>
            <a:r>
              <a:rPr lang="en-US" sz="2000" dirty="0">
                <a:effectLst/>
                <a:latin typeface="Calibri" panose="020F0502020204030204" pitchFamily="34" charset="0"/>
                <a:cs typeface="Calibri" panose="020F0502020204030204" pitchFamily="34" charset="0"/>
              </a:rPr>
              <a:t>Current Healthcare Provider CPR with AED Certification, </a:t>
            </a:r>
            <a:r>
              <a:rPr lang="en-US" sz="2000" u="sng" dirty="0">
                <a:effectLst/>
                <a:latin typeface="Calibri" panose="020F0502020204030204" pitchFamily="34" charset="0"/>
                <a:cs typeface="Calibri" panose="020F0502020204030204" pitchFamily="34" charset="0"/>
              </a:rPr>
              <a:t>AND</a:t>
            </a:r>
          </a:p>
          <a:p>
            <a:pPr marL="800100" lvl="1" indent="-342900">
              <a:lnSpc>
                <a:spcPct val="110000"/>
              </a:lnSpc>
              <a:buFont typeface="+mj-lt"/>
              <a:buAutoNum type="arabicPeriod"/>
            </a:pPr>
            <a:r>
              <a:rPr lang="en-US" sz="2000" dirty="0">
                <a:effectLst/>
                <a:latin typeface="Calibri" panose="020F0502020204030204" pitchFamily="34" charset="0"/>
                <a:cs typeface="Calibri" panose="020F0502020204030204" pitchFamily="34" charset="0"/>
              </a:rPr>
              <a:t>Current American Red Cross Certification in First Aid</a:t>
            </a:r>
          </a:p>
          <a:p>
            <a:pPr marL="1257300" lvl="2" indent="-342900">
              <a:lnSpc>
                <a:spcPct val="110000"/>
              </a:lnSpc>
              <a:buFont typeface="+mj-lt"/>
              <a:buAutoNum type="arabicPeriod"/>
            </a:pPr>
            <a:r>
              <a:rPr lang="en-US" sz="1800" dirty="0">
                <a:effectLst/>
                <a:latin typeface="Calibri" panose="020F0502020204030204" pitchFamily="34" charset="0"/>
                <a:cs typeface="Calibri" panose="020F0502020204030204" pitchFamily="34" charset="0"/>
              </a:rPr>
              <a:t>Both through the American Hearth Association or Red Cross</a:t>
            </a:r>
          </a:p>
          <a:p>
            <a:pPr>
              <a:lnSpc>
                <a:spcPct val="110000"/>
              </a:lnSpc>
            </a:pPr>
            <a:r>
              <a:rPr lang="en-US" sz="2400" dirty="0">
                <a:solidFill>
                  <a:schemeClr val="accent2">
                    <a:lumMod val="60000"/>
                    <a:lumOff val="40000"/>
                  </a:schemeClr>
                </a:solidFill>
                <a:effectLst/>
                <a:latin typeface="Calibri" panose="020F0502020204030204" pitchFamily="34" charset="0"/>
                <a:cs typeface="Calibri" panose="020F0502020204030204" pitchFamily="34" charset="0"/>
              </a:rPr>
              <a:t>GPA 2.0 </a:t>
            </a:r>
            <a:r>
              <a:rPr lang="en-US" sz="2400" dirty="0">
                <a:effectLst/>
                <a:latin typeface="Calibri" panose="020F0502020204030204" pitchFamily="34" charset="0"/>
                <a:cs typeface="Calibri" panose="020F0502020204030204" pitchFamily="34" charset="0"/>
              </a:rPr>
              <a:t>or higher</a:t>
            </a: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person talking to another person">
            <a:extLst>
              <a:ext uri="{FF2B5EF4-FFF2-40B4-BE49-F238E27FC236}">
                <a16:creationId xmlns:a16="http://schemas.microsoft.com/office/drawing/2014/main" id="{94F7FDEC-89D2-3ED7-2B41-131E8935F4A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990" r="13988"/>
          <a:stretch/>
        </p:blipFill>
        <p:spPr>
          <a:xfrm>
            <a:off x="20" y="-97998"/>
            <a:ext cx="9143980" cy="6855970"/>
          </a:xfrm>
          <a:prstGeom prst="rect">
            <a:avLst/>
          </a:prstGeom>
        </p:spPr>
      </p:pic>
      <p:sp>
        <p:nvSpPr>
          <p:cNvPr id="11" name="Rectangle 1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76B5AF4-F0B6-765A-B336-463B0C43D0F6}"/>
              </a:ext>
            </a:extLst>
          </p:cNvPr>
          <p:cNvSpPr>
            <a:spLocks noGrp="1"/>
          </p:cNvSpPr>
          <p:nvPr>
            <p:ph type="title"/>
          </p:nvPr>
        </p:nvSpPr>
        <p:spPr>
          <a:xfrm>
            <a:off x="685346" y="609600"/>
            <a:ext cx="7765321" cy="1326321"/>
          </a:xfrm>
        </p:spPr>
        <p:txBody>
          <a:bodyPr>
            <a:normAutofit/>
          </a:bodyPr>
          <a:lstStyle/>
          <a:p>
            <a:r>
              <a:rPr lang="en-US" b="0" dirty="0">
                <a:effectLst/>
                <a:latin typeface="Calibri" panose="020F0502020204030204" pitchFamily="34" charset="0"/>
                <a:cs typeface="Calibri" panose="020F0502020204030204" pitchFamily="34" charset="0"/>
              </a:rPr>
              <a:t>Health &amp; Human Services Advisors</a:t>
            </a:r>
          </a:p>
        </p:txBody>
      </p:sp>
      <p:sp>
        <p:nvSpPr>
          <p:cNvPr id="3" name="Content Placeholder 2">
            <a:extLst>
              <a:ext uri="{FF2B5EF4-FFF2-40B4-BE49-F238E27FC236}">
                <a16:creationId xmlns:a16="http://schemas.microsoft.com/office/drawing/2014/main" id="{B5EADDFA-7FF5-4E5F-1412-67E5AEEFF519}"/>
              </a:ext>
            </a:extLst>
          </p:cNvPr>
          <p:cNvSpPr>
            <a:spLocks noGrp="1"/>
          </p:cNvSpPr>
          <p:nvPr>
            <p:ph idx="1"/>
          </p:nvPr>
        </p:nvSpPr>
        <p:spPr>
          <a:xfrm>
            <a:off x="685346" y="2096064"/>
            <a:ext cx="7765321" cy="3695136"/>
          </a:xfrm>
        </p:spPr>
        <p:txBody>
          <a:bodyPr>
            <a:normAutofit/>
          </a:bodyPr>
          <a:lstStyle/>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All prospective MAT candidates are required to meet with an HHS advisor before entering the Medical Assisting program.</a:t>
            </a:r>
          </a:p>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Available in-person, by phone, or by email.</a:t>
            </a:r>
          </a:p>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To schedule an appointment, call (614) 287-2779 or email them at </a:t>
            </a:r>
            <a:r>
              <a:rPr lang="en-US" dirty="0">
                <a:solidFill>
                  <a:schemeClr val="accent2">
                    <a:lumMod val="60000"/>
                    <a:lumOff val="40000"/>
                  </a:schemeClr>
                </a:solidFill>
                <a:effectLst/>
                <a:latin typeface="Calibri" panose="020F0502020204030204" pitchFamily="34" charset="0"/>
                <a:cs typeface="Calibri" panose="020F0502020204030204" pitchFamily="34" charset="0"/>
              </a:rPr>
              <a:t>hhsadvising@cscc.edu</a:t>
            </a:r>
            <a:r>
              <a:rPr lang="en-US" dirty="0">
                <a:effectLst/>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Drop n Hours:</a:t>
            </a:r>
          </a:p>
          <a:p>
            <a:pPr lvl="1">
              <a:lnSpc>
                <a:spcPct val="110000"/>
              </a:lnSpc>
              <a:spcBef>
                <a:spcPts val="0"/>
              </a:spcBef>
            </a:pPr>
            <a:r>
              <a:rPr lang="en-US" dirty="0">
                <a:effectLst/>
                <a:latin typeface="Calibri" panose="020F0502020204030204" pitchFamily="34" charset="0"/>
                <a:cs typeface="Calibri" panose="020F0502020204030204" pitchFamily="34" charset="0"/>
              </a:rPr>
              <a:t>Monday, Tuesday, Thursday: 	11am – 2pm</a:t>
            </a:r>
          </a:p>
          <a:p>
            <a:pPr lvl="1">
              <a:lnSpc>
                <a:spcPct val="110000"/>
              </a:lnSpc>
              <a:spcBef>
                <a:spcPts val="0"/>
              </a:spcBef>
            </a:pPr>
            <a:r>
              <a:rPr lang="en-US" dirty="0">
                <a:effectLst/>
                <a:latin typeface="Calibri" panose="020F0502020204030204" pitchFamily="34" charset="0"/>
                <a:cs typeface="Calibri" panose="020F0502020204030204" pitchFamily="34" charset="0"/>
              </a:rPr>
              <a:t>Wednesday:		11am – 2pm &amp; 4pm – 6:30pm</a:t>
            </a:r>
          </a:p>
          <a:p>
            <a:pPr lvl="1">
              <a:lnSpc>
                <a:spcPct val="110000"/>
              </a:lnSpc>
              <a:spcBef>
                <a:spcPts val="0"/>
              </a:spcBef>
            </a:pPr>
            <a:r>
              <a:rPr lang="en-US" dirty="0">
                <a:effectLst/>
                <a:latin typeface="Calibri" panose="020F0502020204030204" pitchFamily="34" charset="0"/>
                <a:cs typeface="Calibri" panose="020F0502020204030204" pitchFamily="34" charset="0"/>
              </a:rPr>
              <a:t>Friday (virtual chat only): 	11am – 2pm</a:t>
            </a:r>
          </a:p>
          <a:p>
            <a:pPr>
              <a:lnSpc>
                <a:spcPct val="100000"/>
              </a:lnSpc>
              <a:spcBef>
                <a:spcPts val="600"/>
              </a:spcBef>
              <a:spcAft>
                <a:spcPts val="600"/>
              </a:spcAft>
            </a:pPr>
            <a:endParaRPr lang="en-US"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AD3D282-E5EA-59F3-4CD0-ECC78BC2E7B6}"/>
              </a:ext>
            </a:extLst>
          </p:cNvPr>
          <p:cNvSpPr txBox="1"/>
          <p:nvPr/>
        </p:nvSpPr>
        <p:spPr>
          <a:xfrm>
            <a:off x="6667040" y="6657945"/>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ynextmove.org/profile/summary/21-1012.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8216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b="0" dirty="0">
                <a:effectLst/>
                <a:latin typeface="Calibri" panose="020F0502020204030204" pitchFamily="34" charset="0"/>
                <a:cs typeface="Calibri" panose="020F0502020204030204" pitchFamily="34" charset="0"/>
              </a:rPr>
              <a:t>Additional Prerequisites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9144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FCB93B-CF75-4045-BF2F-C5A721149625}"/>
              </a:ext>
            </a:extLst>
          </p:cNvPr>
          <p:cNvGraphicFramePr>
            <a:graphicFrameLocks noGrp="1"/>
          </p:cNvGraphicFramePr>
          <p:nvPr>
            <p:ph idx="1"/>
            <p:extLst>
              <p:ext uri="{D42A27DB-BD31-4B8C-83A1-F6EECF244321}">
                <p14:modId xmlns:p14="http://schemas.microsoft.com/office/powerpoint/2010/main" val="3192832111"/>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64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625" name="Title 1"/>
          <p:cNvSpPr>
            <a:spLocks noGrp="1"/>
          </p:cNvSpPr>
          <p:nvPr>
            <p:ph type="title"/>
          </p:nvPr>
        </p:nvSpPr>
        <p:spPr>
          <a:xfrm>
            <a:off x="609153" y="804518"/>
            <a:ext cx="2667447" cy="4529481"/>
          </a:xfrm>
        </p:spPr>
        <p:txBody>
          <a:bodyPr anchor="ctr">
            <a:normAutofit/>
          </a:bodyPr>
          <a:lstStyle/>
          <a:p>
            <a:r>
              <a:rPr lang="en-US" sz="2800" b="0" dirty="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Medical Assistant</a:t>
            </a:r>
            <a:br>
              <a:rPr lang="en-US" sz="2800" b="0" dirty="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0" dirty="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CREDENTIALING</a:t>
            </a:r>
            <a:endParaRPr lang="en-US" sz="2800" b="0"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6626" name="Content Placeholder 2"/>
          <p:cNvSpPr>
            <a:spLocks noGrp="1"/>
          </p:cNvSpPr>
          <p:nvPr>
            <p:ph idx="1"/>
          </p:nvPr>
        </p:nvSpPr>
        <p:spPr>
          <a:xfrm>
            <a:off x="3476221" y="1219200"/>
            <a:ext cx="5056449" cy="4758080"/>
          </a:xfrm>
        </p:spPr>
        <p:txBody>
          <a:bodyPr anchor="ctr">
            <a:normAutofit/>
          </a:bodyPr>
          <a:lstStyle/>
          <a:p>
            <a:r>
              <a:rPr lang="en-US" dirty="0">
                <a:effectLst/>
                <a:latin typeface="BakerSignet BT"/>
              </a:rPr>
              <a:t>Once students obtain their MAT certificates, they are eligible to sit for the following examinations:</a:t>
            </a:r>
          </a:p>
          <a:p>
            <a:pPr lvl="1">
              <a:buClr>
                <a:schemeClr val="tx1"/>
              </a:buClr>
            </a:pPr>
            <a:r>
              <a:rPr lang="en-US" dirty="0">
                <a:effectLst/>
                <a:latin typeface="BakerSignet BT"/>
              </a:rPr>
              <a:t>CMA by the American Association of Medical Assistants (AAMA) which is offered year round</a:t>
            </a:r>
          </a:p>
          <a:p>
            <a:pPr lvl="1">
              <a:buClr>
                <a:schemeClr val="tx1"/>
              </a:buClr>
            </a:pPr>
            <a:r>
              <a:rPr lang="en-US" dirty="0">
                <a:effectLst/>
                <a:latin typeface="BakerSignet BT"/>
              </a:rPr>
              <a:t>RMA by the American Medical Technologist (AMT) Specialist (CMAS)</a:t>
            </a:r>
          </a:p>
          <a:p>
            <a:pPr lvl="1">
              <a:buClr>
                <a:schemeClr val="tx1"/>
              </a:buClr>
            </a:pPr>
            <a:r>
              <a:rPr lang="en-US" dirty="0">
                <a:effectLst/>
                <a:latin typeface="BakerSignet BT"/>
              </a:rPr>
              <a:t>RMA by the American Registry of Medical Assistants provided they attend a CAAHEP accredited school such as CSCC</a:t>
            </a:r>
          </a:p>
          <a:p>
            <a:pPr lvl="1">
              <a:buClr>
                <a:schemeClr val="tx1"/>
              </a:buClr>
            </a:pPr>
            <a:r>
              <a:rPr lang="en-US" dirty="0">
                <a:effectLst/>
                <a:latin typeface="BakerSignet BT"/>
              </a:rPr>
              <a:t>CCMA by National Healthcareer Association Certification</a:t>
            </a:r>
          </a:p>
          <a:p>
            <a:pPr lvl="1">
              <a:buClr>
                <a:schemeClr val="tx2">
                  <a:lumMod val="50000"/>
                </a:schemeClr>
              </a:buClr>
            </a:pPr>
            <a:endParaRPr lang="en-US" dirty="0">
              <a:effectLst/>
              <a:latin typeface="BakerSignet BT"/>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E01F-90E3-448C-BDC4-CD663087653D}"/>
              </a:ext>
            </a:extLst>
          </p:cNvPr>
          <p:cNvSpPr>
            <a:spLocks noGrp="1"/>
          </p:cNvSpPr>
          <p:nvPr>
            <p:ph type="title"/>
          </p:nvPr>
        </p:nvSpPr>
        <p:spPr/>
        <p:txBody>
          <a:bodyPr/>
          <a:lstStyle/>
          <a:p>
            <a:pPr algn="l"/>
            <a:r>
              <a:rPr lang="en-US" b="0" dirty="0">
                <a:effectLst/>
                <a:latin typeface="Calibri" panose="020F0502020204030204" pitchFamily="34" charset="0"/>
                <a:cs typeface="Calibri" panose="020F0502020204030204" pitchFamily="34" charset="0"/>
              </a:rPr>
              <a:t>Information Sessions</a:t>
            </a:r>
          </a:p>
        </p:txBody>
      </p:sp>
      <p:sp>
        <p:nvSpPr>
          <p:cNvPr id="3" name="Content Placeholder 2">
            <a:extLst>
              <a:ext uri="{FF2B5EF4-FFF2-40B4-BE49-F238E27FC236}">
                <a16:creationId xmlns:a16="http://schemas.microsoft.com/office/drawing/2014/main" id="{93717146-560B-4D9C-87C7-FB8FFD18A114}"/>
              </a:ext>
            </a:extLst>
          </p:cNvPr>
          <p:cNvSpPr>
            <a:spLocks noGrp="1"/>
          </p:cNvSpPr>
          <p:nvPr>
            <p:ph sz="half" idx="1"/>
          </p:nvPr>
        </p:nvSpPr>
        <p:spPr>
          <a:xfrm>
            <a:off x="486938" y="2088320"/>
            <a:ext cx="4085062" cy="3702881"/>
          </a:xfrm>
        </p:spPr>
        <p:txBody>
          <a:bodyPr>
            <a:normAutofit fontScale="85000" lnSpcReduction="10000"/>
          </a:bodyPr>
          <a:lstStyle/>
          <a:p>
            <a:pPr>
              <a:spcAft>
                <a:spcPts val="1200"/>
              </a:spcAft>
            </a:pPr>
            <a:r>
              <a:rPr lang="en-US" b="0" i="0" dirty="0">
                <a:effectLst/>
                <a:latin typeface="Calibri" panose="020F0502020204030204" pitchFamily="34" charset="0"/>
                <a:cs typeface="Calibri" panose="020F0502020204030204" pitchFamily="34" charset="0"/>
              </a:rPr>
              <a:t>All prospective MAT students </a:t>
            </a:r>
            <a:r>
              <a:rPr lang="en-US" dirty="0">
                <a:effectLst/>
                <a:latin typeface="Calibri" panose="020F0502020204030204" pitchFamily="34" charset="0"/>
                <a:cs typeface="Calibri" panose="020F0502020204030204" pitchFamily="34" charset="0"/>
              </a:rPr>
              <a:t>are required to </a:t>
            </a:r>
            <a:r>
              <a:rPr lang="en-US" b="0" i="0" dirty="0">
                <a:effectLst/>
                <a:latin typeface="Calibri" panose="020F0502020204030204" pitchFamily="34" charset="0"/>
                <a:cs typeface="Calibri" panose="020F0502020204030204" pitchFamily="34" charset="0"/>
              </a:rPr>
              <a:t>attend an information session or complete the online quiz prior to applying to the MAT program.</a:t>
            </a:r>
          </a:p>
          <a:p>
            <a:pPr lvl="1">
              <a:spcBef>
                <a:spcPts val="0"/>
              </a:spcBef>
            </a:pPr>
            <a:r>
              <a:rPr lang="en-US" dirty="0">
                <a:effectLst/>
                <a:latin typeface="Calibri" panose="020F0502020204030204" pitchFamily="34" charset="0"/>
                <a:cs typeface="Calibri" panose="020F0502020204030204" pitchFamily="34" charset="0"/>
              </a:rPr>
              <a:t>May 02, 2024 @ 3:30 PM</a:t>
            </a:r>
          </a:p>
          <a:p>
            <a:pPr lvl="1">
              <a:spcBef>
                <a:spcPts val="0"/>
              </a:spcBef>
            </a:pPr>
            <a:r>
              <a:rPr lang="en-US" b="0" i="0" dirty="0">
                <a:effectLst/>
                <a:latin typeface="Calibri" panose="020F0502020204030204" pitchFamily="34" charset="0"/>
                <a:cs typeface="Calibri" panose="020F0502020204030204" pitchFamily="34" charset="0"/>
              </a:rPr>
              <a:t>June 03, 2024 @ 10 AM</a:t>
            </a:r>
          </a:p>
          <a:p>
            <a:pPr lvl="1">
              <a:spcBef>
                <a:spcPts val="0"/>
              </a:spcBef>
            </a:pPr>
            <a:r>
              <a:rPr lang="en-US" b="0" i="0" dirty="0">
                <a:effectLst/>
                <a:latin typeface="Calibri" panose="020F0502020204030204" pitchFamily="34" charset="0"/>
                <a:cs typeface="Calibri" panose="020F0502020204030204" pitchFamily="34" charset="0"/>
              </a:rPr>
              <a:t>June 10, 2024 @ 10 AM</a:t>
            </a:r>
          </a:p>
          <a:p>
            <a:pPr lvl="1">
              <a:spcBef>
                <a:spcPts val="0"/>
              </a:spcBef>
            </a:pPr>
            <a:r>
              <a:rPr lang="en-US" b="0" i="0" dirty="0">
                <a:effectLst/>
                <a:latin typeface="Calibri" panose="020F0502020204030204" pitchFamily="34" charset="0"/>
                <a:cs typeface="Calibri" panose="020F0502020204030204" pitchFamily="34" charset="0"/>
              </a:rPr>
              <a:t>June 17, 2024 @ 10 AM</a:t>
            </a:r>
          </a:p>
          <a:p>
            <a:pPr lvl="1">
              <a:spcBef>
                <a:spcPts val="0"/>
              </a:spcBef>
            </a:pPr>
            <a:r>
              <a:rPr lang="en-US" b="0" i="0" dirty="0">
                <a:effectLst/>
                <a:latin typeface="Calibri" panose="020F0502020204030204" pitchFamily="34" charset="0"/>
                <a:cs typeface="Calibri" panose="020F0502020204030204" pitchFamily="34" charset="0"/>
              </a:rPr>
              <a:t>June 24, 2024 @ 10 AM</a:t>
            </a:r>
          </a:p>
          <a:p>
            <a:pPr lvl="1">
              <a:spcBef>
                <a:spcPts val="0"/>
              </a:spcBef>
            </a:pPr>
            <a:r>
              <a:rPr lang="en-US" b="0" i="0" dirty="0">
                <a:effectLst/>
                <a:latin typeface="Calibri" panose="020F0502020204030204" pitchFamily="34" charset="0"/>
                <a:cs typeface="Calibri" panose="020F0502020204030204" pitchFamily="34" charset="0"/>
              </a:rPr>
              <a:t>July 08, 2024 @ 10 AM</a:t>
            </a:r>
          </a:p>
          <a:p>
            <a:pPr lvl="1">
              <a:spcBef>
                <a:spcPts val="0"/>
              </a:spcBef>
            </a:pPr>
            <a:r>
              <a:rPr lang="en-US" b="0" i="0" dirty="0">
                <a:effectLst/>
                <a:latin typeface="Calibri" panose="020F0502020204030204" pitchFamily="34" charset="0"/>
                <a:cs typeface="Calibri" panose="020F0502020204030204" pitchFamily="34" charset="0"/>
              </a:rPr>
              <a:t>July 15, 2024 @ 10 AM</a:t>
            </a:r>
          </a:p>
          <a:p>
            <a:r>
              <a:rPr lang="en-US" dirty="0">
                <a:effectLst/>
                <a:latin typeface="Calibri" panose="020F0502020204030204" pitchFamily="34" charset="0"/>
                <a:cs typeface="Calibri" panose="020F0502020204030204" pitchFamily="34" charset="0"/>
              </a:rPr>
              <a:t>Location: Union Hall, Room 329</a:t>
            </a:r>
          </a:p>
          <a:p>
            <a:endParaRPr lang="en-US" dirty="0">
              <a:latin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6F480664-2C59-4206-A676-5C4E221B85EB}"/>
              </a:ext>
            </a:extLst>
          </p:cNvPr>
          <p:cNvPicPr>
            <a:picLocks noGrp="1" noChangeAspect="1"/>
          </p:cNvPicPr>
          <p:nvPr>
            <p:ph sz="half" idx="2"/>
          </p:nvPr>
        </p:nvPicPr>
        <p:blipFill>
          <a:blip r:embed="rId2"/>
          <a:stretch>
            <a:fillRect/>
          </a:stretch>
        </p:blipFill>
        <p:spPr>
          <a:xfrm>
            <a:off x="4783366" y="2209800"/>
            <a:ext cx="3873696" cy="3352800"/>
          </a:xfrm>
          <a:prstGeom prst="rect">
            <a:avLst/>
          </a:prstGeom>
        </p:spPr>
      </p:pic>
    </p:spTree>
    <p:extLst>
      <p:ext uri="{BB962C8B-B14F-4D97-AF65-F5344CB8AC3E}">
        <p14:creationId xmlns:p14="http://schemas.microsoft.com/office/powerpoint/2010/main" val="275204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406" y="762000"/>
            <a:ext cx="7202456" cy="1049235"/>
          </a:xfrm>
        </p:spPr>
        <p:txBody>
          <a:bodyPr>
            <a:normAutofit/>
          </a:bodyPr>
          <a:lstStyle/>
          <a:p>
            <a:r>
              <a:rPr lang="en-US" sz="3200" b="0" dirty="0">
                <a:effectLst/>
                <a:latin typeface="Calibri" panose="020F0502020204030204" pitchFamily="34" charset="0"/>
                <a:cs typeface="Calibri" panose="020F0502020204030204" pitchFamily="34" charset="0"/>
              </a:rPr>
              <a:t>Transfer of Credit</a:t>
            </a:r>
          </a:p>
        </p:txBody>
      </p:sp>
      <p:graphicFrame>
        <p:nvGraphicFramePr>
          <p:cNvPr id="5" name="Content Placeholder 2">
            <a:extLst>
              <a:ext uri="{FF2B5EF4-FFF2-40B4-BE49-F238E27FC236}">
                <a16:creationId xmlns:a16="http://schemas.microsoft.com/office/drawing/2014/main" id="{09DCBBE1-3007-42F1-ACF2-FEA49240BDCE}"/>
              </a:ext>
            </a:extLst>
          </p:cNvPr>
          <p:cNvGraphicFramePr>
            <a:graphicFrameLocks noGrp="1"/>
          </p:cNvGraphicFramePr>
          <p:nvPr>
            <p:ph idx="1"/>
            <p:extLst>
              <p:ext uri="{D42A27DB-BD31-4B8C-83A1-F6EECF244321}">
                <p14:modId xmlns:p14="http://schemas.microsoft.com/office/powerpoint/2010/main" val="2064876974"/>
              </p:ext>
            </p:extLst>
          </p:nvPr>
        </p:nvGraphicFramePr>
        <p:xfrm>
          <a:off x="1088231" y="1981200"/>
          <a:ext cx="7203281" cy="368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8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827314"/>
            <a:ext cx="7054418" cy="1002990"/>
          </a:xfrm>
        </p:spPr>
        <p:txBody>
          <a:bodyPr anchor="ctr">
            <a:normAutofit/>
          </a:bodyPr>
          <a:lstStyle/>
          <a:p>
            <a:r>
              <a:rPr lang="en-US" sz="3200" b="0" dirty="0">
                <a:solidFill>
                  <a:srgbClr val="FFFFFF"/>
                </a:solidFill>
                <a:effectLst/>
                <a:latin typeface="Calibri" panose="020F0502020204030204" pitchFamily="34" charset="0"/>
                <a:cs typeface="Calibri" panose="020F0502020204030204" pitchFamily="34" charset="0"/>
              </a:rPr>
              <a:t>Examination and Proficiency Credit</a:t>
            </a:r>
          </a:p>
        </p:txBody>
      </p:sp>
      <p:sp>
        <p:nvSpPr>
          <p:cNvPr id="3" name="Content Placeholder 2"/>
          <p:cNvSpPr>
            <a:spLocks noGrp="1"/>
          </p:cNvSpPr>
          <p:nvPr>
            <p:ph idx="1"/>
          </p:nvPr>
        </p:nvSpPr>
        <p:spPr>
          <a:xfrm>
            <a:off x="1073133" y="1981200"/>
            <a:ext cx="7054418" cy="4049486"/>
          </a:xfrm>
        </p:spPr>
        <p:txBody>
          <a:bodyPr>
            <a:normAutofit fontScale="85000" lnSpcReduction="10000"/>
          </a:bodyPr>
          <a:lstStyle/>
          <a:p>
            <a:pPr marL="0" indent="0">
              <a:lnSpc>
                <a:spcPct val="110000"/>
              </a:lnSpc>
              <a:buNone/>
            </a:pPr>
            <a:r>
              <a:rPr lang="en-US" sz="1800" dirty="0">
                <a:solidFill>
                  <a:schemeClr val="accent2">
                    <a:lumMod val="60000"/>
                    <a:lumOff val="40000"/>
                  </a:schemeClr>
                </a:solidFill>
                <a:latin typeface="Calibri" panose="020F0502020204030204" pitchFamily="34" charset="0"/>
                <a:cs typeface="Calibri" panose="020F0502020204030204" pitchFamily="34" charset="0"/>
              </a:rPr>
              <a:t>A student may, upon the department chairperson’s approval of the student’s petition, be permitted to take a proficiency examination for credit. Permission is given only in cases when it is evident that previous experience or study warrants. </a:t>
            </a:r>
          </a:p>
          <a:p>
            <a:pPr marL="0" indent="0">
              <a:lnSpc>
                <a:spcPct val="110000"/>
              </a:lnSpc>
              <a:buNone/>
            </a:pPr>
            <a:r>
              <a:rPr lang="en-US" sz="1800" dirty="0">
                <a:solidFill>
                  <a:srgbClr val="FFFFFF"/>
                </a:solidFill>
                <a:latin typeface="Calibri" panose="020F0502020204030204" pitchFamily="34" charset="0"/>
                <a:cs typeface="Calibri" panose="020F0502020204030204" pitchFamily="34" charset="0"/>
              </a:rPr>
              <a:t>A $50 non-refundable fee will be charged for each proficiency examination. Examination/proficiency credit does not apply to meeting residency credit hour requirements.</a:t>
            </a:r>
          </a:p>
          <a:p>
            <a:pPr marL="0" indent="0">
              <a:lnSpc>
                <a:spcPct val="110000"/>
              </a:lnSpc>
              <a:buNone/>
            </a:pPr>
            <a:r>
              <a:rPr lang="en-US" sz="1800" dirty="0">
                <a:solidFill>
                  <a:schemeClr val="accent2">
                    <a:lumMod val="60000"/>
                    <a:lumOff val="40000"/>
                  </a:schemeClr>
                </a:solidFill>
                <a:latin typeface="Calibri" panose="020F0502020204030204" pitchFamily="34" charset="0"/>
                <a:cs typeface="Calibri" panose="020F0502020204030204" pitchFamily="34" charset="0"/>
              </a:rPr>
              <a:t>Proficiency tests are NOT available for all technical courses. Check with the Program Coordinator for further information.  </a:t>
            </a:r>
          </a:p>
          <a:p>
            <a:pPr marL="0" indent="0">
              <a:lnSpc>
                <a:spcPct val="110000"/>
              </a:lnSpc>
              <a:buNone/>
            </a:pPr>
            <a:r>
              <a:rPr lang="en-US" sz="1800" dirty="0">
                <a:solidFill>
                  <a:srgbClr val="FFFFFF"/>
                </a:solidFill>
                <a:latin typeface="Calibri" panose="020F0502020204030204" pitchFamily="34" charset="0"/>
                <a:cs typeface="Calibri" panose="020F0502020204030204" pitchFamily="34" charset="0"/>
              </a:rPr>
              <a:t>A student is permitted to take a proficiency test ONCE per course, and if he/she receives a score of 80% or higher, he/she has satisfactorily completed the course. The course grade will read “X” on the transcript and will not be used in determining the grade point average. If a student receives less than 80% on the test, then he/she is required to take the course. </a:t>
            </a:r>
          </a:p>
          <a:p>
            <a:pPr marL="0" indent="0">
              <a:lnSpc>
                <a:spcPct val="110000"/>
              </a:lnSpc>
              <a:buNone/>
            </a:pPr>
            <a:r>
              <a:rPr lang="en-US" sz="1800" dirty="0">
                <a:solidFill>
                  <a:schemeClr val="accent2">
                    <a:lumMod val="60000"/>
                    <a:lumOff val="40000"/>
                  </a:schemeClr>
                </a:solidFill>
                <a:latin typeface="Calibri" panose="020F0502020204030204" pitchFamily="34" charset="0"/>
                <a:cs typeface="Calibri" panose="020F0502020204030204" pitchFamily="34" charset="0"/>
              </a:rPr>
              <a:t>Courses in the MAT technology are excluded from this option.</a:t>
            </a:r>
          </a:p>
          <a:p>
            <a:pPr>
              <a:lnSpc>
                <a:spcPct val="110000"/>
              </a:lnSpc>
            </a:pPr>
            <a:endParaRPr lang="en-US" sz="14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72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7765321" cy="1326321"/>
          </a:xfrm>
        </p:spPr>
        <p:txBody>
          <a:bodyPr/>
          <a:lstStyle/>
          <a:p>
            <a:pPr algn="l"/>
            <a:r>
              <a:rPr lang="en-US" b="0" dirty="0">
                <a:latin typeface="Calibri" panose="020F0502020204030204" pitchFamily="34" charset="0"/>
                <a:cs typeface="Calibri" panose="020F0502020204030204" pitchFamily="34" charset="0"/>
              </a:rPr>
              <a:t>Fees and Expenses*</a:t>
            </a:r>
          </a:p>
        </p:txBody>
      </p:sp>
      <p:sp>
        <p:nvSpPr>
          <p:cNvPr id="3" name="Content Placeholder 2"/>
          <p:cNvSpPr>
            <a:spLocks noGrp="1"/>
          </p:cNvSpPr>
          <p:nvPr>
            <p:ph idx="1"/>
          </p:nvPr>
        </p:nvSpPr>
        <p:spPr>
          <a:xfrm>
            <a:off x="304800" y="1348092"/>
            <a:ext cx="8534400" cy="4849508"/>
          </a:xfrm>
        </p:spPr>
        <p:txBody>
          <a:bodyPr>
            <a:normAutofit/>
          </a:bodyPr>
          <a:lstStyle/>
          <a:p>
            <a:pPr fontAlgn="base">
              <a:buSzPct val="80000"/>
            </a:pPr>
            <a:r>
              <a:rPr lang="en-US" sz="2800" dirty="0">
                <a:solidFill>
                  <a:schemeClr val="accent2">
                    <a:lumMod val="60000"/>
                    <a:lumOff val="40000"/>
                  </a:schemeClr>
                </a:solidFill>
                <a:latin typeface="Calibri" panose="020F0502020204030204" pitchFamily="34" charset="0"/>
                <a:cs typeface="Calibri" panose="020F0502020204030204" pitchFamily="34" charset="0"/>
              </a:rPr>
              <a:t>For Medical Assisting </a:t>
            </a:r>
            <a:r>
              <a:rPr lang="en-US" sz="2800" u="sng" dirty="0">
                <a:solidFill>
                  <a:schemeClr val="accent2">
                    <a:lumMod val="60000"/>
                    <a:lumOff val="40000"/>
                  </a:schemeClr>
                </a:solidFill>
                <a:latin typeface="Calibri" panose="020F0502020204030204" pitchFamily="34" charset="0"/>
                <a:cs typeface="Calibri" panose="020F0502020204030204" pitchFamily="34" charset="0"/>
              </a:rPr>
              <a:t>Certificate</a:t>
            </a:r>
            <a:r>
              <a:rPr lang="en-US" sz="2800" dirty="0">
                <a:solidFill>
                  <a:schemeClr val="accent2">
                    <a:lumMod val="60000"/>
                    <a:lumOff val="40000"/>
                  </a:schemeClr>
                </a:solidFill>
                <a:latin typeface="Calibri" panose="020F0502020204030204" pitchFamily="34" charset="0"/>
                <a:cs typeface="Calibri" panose="020F0502020204030204" pitchFamily="34" charset="0"/>
              </a:rPr>
              <a:t> Plan of Study </a:t>
            </a:r>
          </a:p>
          <a:p>
            <a:pPr lvl="1" fontAlgn="base">
              <a:buSzPct val="80000"/>
            </a:pPr>
            <a:r>
              <a:rPr lang="en-US" sz="26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$172.93* PER CREDIT HOUR X 37 TOTAL COURSE HOURS	$ 6,938</a:t>
            </a:r>
          </a:p>
          <a:p>
            <a:pPr lvl="1" fontAlgn="base"/>
            <a:r>
              <a:rPr lang="en-US" dirty="0">
                <a:latin typeface="Calibri" panose="020F0502020204030204" pitchFamily="34" charset="0"/>
                <a:cs typeface="Calibri" panose="020F0502020204030204" pitchFamily="34" charset="0"/>
              </a:rPr>
              <a:t>UNIFORMS/SCRUBS					$    150	</a:t>
            </a:r>
          </a:p>
          <a:p>
            <a:pPr lvl="1" fontAlgn="base"/>
            <a:r>
              <a:rPr lang="en-US" dirty="0">
                <a:latin typeface="Calibri" panose="020F0502020204030204" pitchFamily="34" charset="0"/>
                <a:cs typeface="Calibri" panose="020F0502020204030204" pitchFamily="34" charset="0"/>
              </a:rPr>
              <a:t>TECHNOLOGY FEE					$    300	</a:t>
            </a:r>
          </a:p>
          <a:p>
            <a:pPr lvl="1" fontAlgn="base"/>
            <a:r>
              <a:rPr lang="en-US" dirty="0">
                <a:latin typeface="Calibri" panose="020F0502020204030204" pitchFamily="34" charset="0"/>
                <a:cs typeface="Calibri" panose="020F0502020204030204" pitchFamily="34" charset="0"/>
              </a:rPr>
              <a:t>NATIONAL BOARD					$    125	</a:t>
            </a:r>
          </a:p>
          <a:p>
            <a:pPr lvl="1" fontAlgn="base"/>
            <a:r>
              <a:rPr lang="en-US" dirty="0">
                <a:latin typeface="Calibri" panose="020F0502020204030204" pitchFamily="34" charset="0"/>
                <a:cs typeface="Calibri" panose="020F0502020204030204" pitchFamily="34" charset="0"/>
              </a:rPr>
              <a:t>BOOKS						$  1000</a:t>
            </a:r>
          </a:p>
          <a:p>
            <a:pPr lvl="1" fontAlgn="base"/>
            <a:r>
              <a:rPr lang="en-US" dirty="0">
                <a:latin typeface="Calibri" panose="020F0502020204030204" pitchFamily="34" charset="0"/>
                <a:cs typeface="Calibri" panose="020F0502020204030204" pitchFamily="34" charset="0"/>
              </a:rPr>
              <a:t>PARKING PASSES					$    140</a:t>
            </a:r>
          </a:p>
          <a:p>
            <a:pPr lvl="1" fontAlgn="base"/>
            <a:r>
              <a:rPr lang="en-US" dirty="0">
                <a:latin typeface="Calibri" panose="020F0502020204030204" pitchFamily="34" charset="0"/>
                <a:cs typeface="Calibri" panose="020F0502020204030204" pitchFamily="34" charset="0"/>
              </a:rPr>
              <a:t>LAB FEES						$    466</a:t>
            </a:r>
          </a:p>
          <a:p>
            <a:pPr fontAlgn="base"/>
            <a:r>
              <a:rPr lang="en-US" dirty="0">
                <a:solidFill>
                  <a:schemeClr val="accent2">
                    <a:lumMod val="60000"/>
                    <a:lumOff val="40000"/>
                  </a:schemeClr>
                </a:solidFill>
                <a:latin typeface="Calibri" panose="020F0502020204030204" pitchFamily="34" charset="0"/>
                <a:cs typeface="Calibri" panose="020F0502020204030204" pitchFamily="34" charset="0"/>
              </a:rPr>
              <a:t>TOTAL  </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800" dirty="0">
                <a:solidFill>
                  <a:schemeClr val="accent2">
                    <a:lumMod val="60000"/>
                    <a:lumOff val="40000"/>
                  </a:schemeClr>
                </a:solidFill>
                <a:latin typeface="Calibri" panose="020F0502020204030204" pitchFamily="34" charset="0"/>
                <a:cs typeface="Calibri" panose="020F0502020204030204" pitchFamily="34" charset="0"/>
              </a:rPr>
              <a:t>				$ 8,579</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100" dirty="0">
                <a:solidFill>
                  <a:schemeClr val="accent1">
                    <a:lumMod val="60000"/>
                    <a:lumOff val="40000"/>
                  </a:schemeClr>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E627EF-2F63-2428-618E-8F30E2F6611C}"/>
              </a:ext>
            </a:extLst>
          </p:cNvPr>
          <p:cNvSpPr txBox="1"/>
          <p:nvPr/>
        </p:nvSpPr>
        <p:spPr>
          <a:xfrm>
            <a:off x="685800" y="6096000"/>
            <a:ext cx="2898166" cy="307777"/>
          </a:xfrm>
          <a:prstGeom prst="rect">
            <a:avLst/>
          </a:prstGeom>
          <a:noFill/>
        </p:spPr>
        <p:txBody>
          <a:bodyPr wrap="none" rtlCol="0">
            <a:spAutoFit/>
          </a:bodyPr>
          <a:lstStyle/>
          <a:p>
            <a:r>
              <a:rPr lang="en-US" sz="1400" dirty="0">
                <a:solidFill>
                  <a:schemeClr val="bg2">
                    <a:lumMod val="40000"/>
                    <a:lumOff val="60000"/>
                  </a:schemeClr>
                </a:solidFill>
                <a:latin typeface="Calibri" panose="020F0502020204030204" pitchFamily="34" charset="0"/>
                <a:cs typeface="Calibri" panose="020F0502020204030204" pitchFamily="34" charset="0"/>
              </a:rPr>
              <a:t>* Approximate and subject to change</a:t>
            </a:r>
          </a:p>
        </p:txBody>
      </p:sp>
    </p:spTree>
    <p:extLst>
      <p:ext uri="{BB962C8B-B14F-4D97-AF65-F5344CB8AC3E}">
        <p14:creationId xmlns:p14="http://schemas.microsoft.com/office/powerpoint/2010/main" val="333006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7765321" cy="1326321"/>
          </a:xfrm>
        </p:spPr>
        <p:txBody>
          <a:bodyPr/>
          <a:lstStyle/>
          <a:p>
            <a:pPr algn="l"/>
            <a:r>
              <a:rPr lang="en-US" b="0" dirty="0">
                <a:latin typeface="Calibri" panose="020F0502020204030204" pitchFamily="34" charset="0"/>
                <a:cs typeface="Calibri" panose="020F0502020204030204" pitchFamily="34" charset="0"/>
              </a:rPr>
              <a:t>Fees and Expenses*</a:t>
            </a:r>
          </a:p>
        </p:txBody>
      </p:sp>
      <p:sp>
        <p:nvSpPr>
          <p:cNvPr id="3" name="Content Placeholder 2"/>
          <p:cNvSpPr>
            <a:spLocks noGrp="1"/>
          </p:cNvSpPr>
          <p:nvPr>
            <p:ph idx="1"/>
          </p:nvPr>
        </p:nvSpPr>
        <p:spPr>
          <a:xfrm>
            <a:off x="304800" y="1348092"/>
            <a:ext cx="8534400" cy="4849508"/>
          </a:xfrm>
        </p:spPr>
        <p:txBody>
          <a:bodyPr>
            <a:normAutofit/>
          </a:bodyPr>
          <a:lstStyle/>
          <a:p>
            <a:pPr fontAlgn="base"/>
            <a:r>
              <a:rPr lang="en-US" sz="2800" dirty="0">
                <a:solidFill>
                  <a:schemeClr val="accent2">
                    <a:lumMod val="60000"/>
                    <a:lumOff val="40000"/>
                  </a:schemeClr>
                </a:solidFill>
                <a:latin typeface="Calibri" panose="020F0502020204030204" pitchFamily="34" charset="0"/>
                <a:cs typeface="Calibri" panose="020F0502020204030204" pitchFamily="34" charset="0"/>
              </a:rPr>
              <a:t>For Medical Assisting </a:t>
            </a:r>
            <a:r>
              <a:rPr lang="en-US" sz="2800" u="sng" dirty="0">
                <a:solidFill>
                  <a:schemeClr val="accent2">
                    <a:lumMod val="60000"/>
                    <a:lumOff val="40000"/>
                  </a:schemeClr>
                </a:solidFill>
                <a:latin typeface="Calibri" panose="020F0502020204030204" pitchFamily="34" charset="0"/>
                <a:cs typeface="Calibri" panose="020F0502020204030204" pitchFamily="34" charset="0"/>
              </a:rPr>
              <a:t>ATS degree</a:t>
            </a:r>
            <a:r>
              <a:rPr lang="en-US" sz="2800" dirty="0">
                <a:solidFill>
                  <a:schemeClr val="accent2">
                    <a:lumMod val="60000"/>
                    <a:lumOff val="40000"/>
                  </a:schemeClr>
                </a:solidFill>
                <a:latin typeface="Calibri" panose="020F0502020204030204" pitchFamily="34" charset="0"/>
                <a:cs typeface="Calibri" panose="020F0502020204030204" pitchFamily="34" charset="0"/>
              </a:rPr>
              <a:t> Plan of Study </a:t>
            </a:r>
          </a:p>
          <a:p>
            <a:pPr lvl="1" fontAlgn="base">
              <a:buClr>
                <a:schemeClr val="tx1"/>
              </a:buClr>
              <a:buSzPct val="80000"/>
            </a:pPr>
            <a:r>
              <a:rPr lang="en-US" sz="2600" dirty="0">
                <a:solidFill>
                  <a:schemeClr val="accent1">
                    <a:lumMod val="60000"/>
                    <a:lumOff val="4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$172.93* PER CREDIT HOUR  (62 TOTAL COURSE HOURS)	$ 10,721</a:t>
            </a:r>
          </a:p>
          <a:p>
            <a:pPr lvl="1" fontAlgn="base"/>
            <a:r>
              <a:rPr lang="en-US" dirty="0">
                <a:latin typeface="Calibri" panose="020F0502020204030204" pitchFamily="34" charset="0"/>
                <a:cs typeface="Calibri" panose="020F0502020204030204" pitchFamily="34" charset="0"/>
              </a:rPr>
              <a:t>UNIFORMS/SCRUBS					$       400	</a:t>
            </a:r>
          </a:p>
          <a:p>
            <a:pPr lvl="1" fontAlgn="base"/>
            <a:r>
              <a:rPr lang="en-US" dirty="0">
                <a:latin typeface="Calibri" panose="020F0502020204030204" pitchFamily="34" charset="0"/>
                <a:cs typeface="Calibri" panose="020F0502020204030204" pitchFamily="34" charset="0"/>
              </a:rPr>
              <a:t>TECHNOLOGY FEE					$        300	</a:t>
            </a:r>
          </a:p>
          <a:p>
            <a:pPr lvl="1" fontAlgn="base"/>
            <a:r>
              <a:rPr lang="en-US" dirty="0">
                <a:latin typeface="Calibri" panose="020F0502020204030204" pitchFamily="34" charset="0"/>
                <a:cs typeface="Calibri" panose="020F0502020204030204" pitchFamily="34" charset="0"/>
              </a:rPr>
              <a:t>NATIONAL BOARD					$        125	</a:t>
            </a:r>
          </a:p>
          <a:p>
            <a:pPr lvl="1" fontAlgn="base"/>
            <a:r>
              <a:rPr lang="en-US" dirty="0">
                <a:latin typeface="Calibri" panose="020F0502020204030204" pitchFamily="34" charset="0"/>
                <a:cs typeface="Calibri" panose="020F0502020204030204" pitchFamily="34" charset="0"/>
              </a:rPr>
              <a:t>BOOKS						$      1000</a:t>
            </a:r>
          </a:p>
          <a:p>
            <a:pPr lvl="1" fontAlgn="base"/>
            <a:r>
              <a:rPr lang="en-US" dirty="0">
                <a:latin typeface="Calibri" panose="020F0502020204030204" pitchFamily="34" charset="0"/>
                <a:cs typeface="Calibri" panose="020F0502020204030204" pitchFamily="34" charset="0"/>
              </a:rPr>
              <a:t>PARKING PASSES					$        175</a:t>
            </a:r>
          </a:p>
          <a:p>
            <a:pPr lvl="1" fontAlgn="base"/>
            <a:r>
              <a:rPr lang="en-US" dirty="0">
                <a:latin typeface="Calibri" panose="020F0502020204030204" pitchFamily="34" charset="0"/>
                <a:cs typeface="Calibri" panose="020F0502020204030204" pitchFamily="34" charset="0"/>
              </a:rPr>
              <a:t>LAB FEES						$        466</a:t>
            </a:r>
          </a:p>
          <a:p>
            <a:pPr fontAlgn="base"/>
            <a:r>
              <a:rPr lang="en-US" dirty="0">
                <a:solidFill>
                  <a:schemeClr val="accent2">
                    <a:lumMod val="60000"/>
                    <a:lumOff val="40000"/>
                  </a:schemeClr>
                </a:solidFill>
                <a:latin typeface="Calibri" panose="020F0502020204030204" pitchFamily="34" charset="0"/>
                <a:cs typeface="Calibri" panose="020F0502020204030204" pitchFamily="34" charset="0"/>
              </a:rPr>
              <a:t>TOTAL  </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800" dirty="0">
                <a:solidFill>
                  <a:schemeClr val="accent2">
                    <a:lumMod val="60000"/>
                    <a:lumOff val="40000"/>
                  </a:schemeClr>
                </a:solidFill>
                <a:latin typeface="Calibri" panose="020F0502020204030204" pitchFamily="34" charset="0"/>
                <a:cs typeface="Calibri" panose="020F0502020204030204" pitchFamily="34" charset="0"/>
              </a:rPr>
              <a:t>				$  13,187</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100" dirty="0">
                <a:solidFill>
                  <a:schemeClr val="accent1">
                    <a:lumMod val="60000"/>
                    <a:lumOff val="40000"/>
                  </a:schemeClr>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2B6AFB9-C699-B78F-420F-AAC82F897A5D}"/>
              </a:ext>
            </a:extLst>
          </p:cNvPr>
          <p:cNvSpPr txBox="1"/>
          <p:nvPr/>
        </p:nvSpPr>
        <p:spPr>
          <a:xfrm>
            <a:off x="685800" y="6096000"/>
            <a:ext cx="2898166" cy="307777"/>
          </a:xfrm>
          <a:prstGeom prst="rect">
            <a:avLst/>
          </a:prstGeom>
          <a:noFill/>
        </p:spPr>
        <p:txBody>
          <a:bodyPr wrap="none" rtlCol="0">
            <a:spAutoFit/>
          </a:bodyPr>
          <a:lstStyle/>
          <a:p>
            <a:r>
              <a:rPr lang="en-US" sz="1400" dirty="0">
                <a:solidFill>
                  <a:schemeClr val="bg2">
                    <a:lumMod val="40000"/>
                    <a:lumOff val="60000"/>
                  </a:schemeClr>
                </a:solidFill>
                <a:latin typeface="Calibri" panose="020F0502020204030204" pitchFamily="34" charset="0"/>
                <a:cs typeface="Calibri" panose="020F0502020204030204" pitchFamily="34" charset="0"/>
              </a:rPr>
              <a:t>* Approximate and subject to change</a:t>
            </a:r>
          </a:p>
        </p:txBody>
      </p:sp>
    </p:spTree>
    <p:extLst>
      <p:ext uri="{BB962C8B-B14F-4D97-AF65-F5344CB8AC3E}">
        <p14:creationId xmlns:p14="http://schemas.microsoft.com/office/powerpoint/2010/main" val="24121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998515" y="2078532"/>
            <a:ext cx="4426355" cy="628857"/>
          </a:xfrm>
          <a:prstGeom prst="rect">
            <a:avLst/>
          </a:prstGeom>
        </p:spPr>
        <p:txBody>
          <a:bodyPr vert="horz" lIns="68580" tIns="34290" rIns="68580" bIns="34290" rtlCol="0" anchor="t">
            <a:normAutofit fontScale="90000"/>
          </a:bodyPr>
          <a:lstStyle/>
          <a:p>
            <a:r>
              <a:rPr lang="en-US" sz="3600" dirty="0">
                <a:latin typeface="Arial"/>
                <a:cs typeface="Arial"/>
              </a:rPr>
              <a:t>Choose Ohio First Scholarships </a:t>
            </a:r>
            <a:br>
              <a:rPr lang="en-US" sz="3600" dirty="0">
                <a:latin typeface="Arial"/>
                <a:cs typeface="Arial"/>
              </a:rPr>
            </a:br>
            <a:r>
              <a:rPr lang="en-US" sz="3600" i="1" dirty="0">
                <a:latin typeface="Arial"/>
                <a:cs typeface="Arial"/>
              </a:rPr>
              <a:t>cscc.edu/</a:t>
            </a:r>
            <a:r>
              <a:rPr lang="en-US" sz="3600" i="1" dirty="0" err="1">
                <a:latin typeface="Arial"/>
                <a:cs typeface="Arial"/>
              </a:rPr>
              <a:t>cof</a:t>
            </a:r>
            <a:br>
              <a:rPr lang="en-US" sz="4950" dirty="0">
                <a:solidFill>
                  <a:srgbClr val="007298"/>
                </a:solidFill>
                <a:latin typeface="Arial"/>
                <a:cs typeface="Arial"/>
              </a:rPr>
            </a:br>
            <a:endParaRPr lang="en-US" sz="4950" dirty="0">
              <a:solidFill>
                <a:srgbClr val="007298"/>
              </a:solidFill>
              <a:latin typeface="Arial" panose="020B0604020202020204" pitchFamily="34" charset="0"/>
              <a:cs typeface="Arial" panose="020B0604020202020204" pitchFamily="34" charset="0"/>
            </a:endParaRPr>
          </a:p>
        </p:txBody>
      </p:sp>
      <p:pic>
        <p:nvPicPr>
          <p:cNvPr id="3" name="Picture 6" descr="A picture containing text, clipart&#10;&#10;Description automatically generated">
            <a:extLst>
              <a:ext uri="{FF2B5EF4-FFF2-40B4-BE49-F238E27FC236}">
                <a16:creationId xmlns:a16="http://schemas.microsoft.com/office/drawing/2014/main" id="{79F9DB30-D88B-CC8E-49F4-45B2EE1F0661}"/>
              </a:ext>
            </a:extLst>
          </p:cNvPr>
          <p:cNvPicPr>
            <a:picLocks noChangeAspect="1"/>
          </p:cNvPicPr>
          <p:nvPr/>
        </p:nvPicPr>
        <p:blipFill>
          <a:blip r:embed="rId2"/>
          <a:stretch>
            <a:fillRect/>
          </a:stretch>
        </p:blipFill>
        <p:spPr>
          <a:xfrm>
            <a:off x="6963896" y="953664"/>
            <a:ext cx="2057400" cy="294628"/>
          </a:xfrm>
          <a:prstGeom prst="rect">
            <a:avLst/>
          </a:prstGeom>
        </p:spPr>
      </p:pic>
      <p:pic>
        <p:nvPicPr>
          <p:cNvPr id="5" name="Picture 5" descr="A picture containing person, indoor, toothbrush, close&#10;&#10;Description automatically generated">
            <a:extLst>
              <a:ext uri="{FF2B5EF4-FFF2-40B4-BE49-F238E27FC236}">
                <a16:creationId xmlns:a16="http://schemas.microsoft.com/office/drawing/2014/main" id="{E2640E63-D686-5FC3-91FB-5F0EE40E8C05}"/>
              </a:ext>
            </a:extLst>
          </p:cNvPr>
          <p:cNvPicPr>
            <a:picLocks noChangeAspect="1"/>
          </p:cNvPicPr>
          <p:nvPr/>
        </p:nvPicPr>
        <p:blipFill rotWithShape="1">
          <a:blip r:embed="rId3"/>
          <a:srcRect r="-316" b="1318"/>
          <a:stretch/>
        </p:blipFill>
        <p:spPr>
          <a:xfrm>
            <a:off x="6181273" y="1525003"/>
            <a:ext cx="2398722" cy="3935892"/>
          </a:xfrm>
          <a:prstGeom prst="rect">
            <a:avLst/>
          </a:prstGeom>
        </p:spPr>
      </p:pic>
      <p:sp>
        <p:nvSpPr>
          <p:cNvPr id="6" name="Content Placeholder 2">
            <a:extLst>
              <a:ext uri="{FF2B5EF4-FFF2-40B4-BE49-F238E27FC236}">
                <a16:creationId xmlns:a16="http://schemas.microsoft.com/office/drawing/2014/main" id="{4EE08AAC-F555-9F15-E1E8-FAF03E15EBC9}"/>
              </a:ext>
            </a:extLst>
          </p:cNvPr>
          <p:cNvSpPr txBox="1">
            <a:spLocks/>
          </p:cNvSpPr>
          <p:nvPr/>
        </p:nvSpPr>
        <p:spPr>
          <a:xfrm>
            <a:off x="1237143" y="3789182"/>
            <a:ext cx="4743017" cy="1650341"/>
          </a:xfrm>
          <a:prstGeom prst="rect">
            <a:avLst/>
          </a:prstGeom>
        </p:spPr>
        <p:txBody>
          <a:bodyPr vert="horz" lIns="68580" tIns="34290" rIns="68580" bIns="3429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Char char="•"/>
            </a:pPr>
            <a:r>
              <a:rPr lang="en-US" sz="1800" dirty="0">
                <a:solidFill>
                  <a:schemeClr val="bg2"/>
                </a:solidFill>
                <a:ea typeface="+mn-lt"/>
                <a:cs typeface="+mn-lt"/>
              </a:rPr>
              <a:t>Information Technology</a:t>
            </a:r>
            <a:endParaRPr lang="en-US" sz="1800" dirty="0">
              <a:solidFill>
                <a:schemeClr val="bg2"/>
              </a:solidFill>
              <a:cs typeface="Arial" panose="020B0604020202020204"/>
            </a:endParaRPr>
          </a:p>
          <a:p>
            <a:pPr marL="257175" indent="-257175" algn="l">
              <a:buChar char="•"/>
            </a:pPr>
            <a:r>
              <a:rPr lang="en-US" sz="5500" dirty="0">
                <a:latin typeface="Calibri" panose="020F0502020204030204" pitchFamily="34" charset="0"/>
                <a:ea typeface="+mn-lt"/>
                <a:cs typeface="Calibri" panose="020F0502020204030204" pitchFamily="34" charset="0"/>
              </a:rPr>
              <a:t>Engineering Technology</a:t>
            </a:r>
          </a:p>
          <a:p>
            <a:pPr marL="257175" indent="-257175" algn="l">
              <a:buChar char="•"/>
            </a:pPr>
            <a:r>
              <a:rPr lang="en-US" sz="5500" dirty="0">
                <a:latin typeface="Calibri" panose="020F0502020204030204" pitchFamily="34" charset="0"/>
                <a:cs typeface="Calibri" panose="020F0502020204030204" pitchFamily="34" charset="0"/>
              </a:rPr>
              <a:t>Nursing</a:t>
            </a:r>
          </a:p>
          <a:p>
            <a:pPr marL="257175" indent="-257175" algn="l">
              <a:buChar char="•"/>
            </a:pPr>
            <a:r>
              <a:rPr lang="en-US" sz="5500" dirty="0">
                <a:latin typeface="Calibri" panose="020F0502020204030204" pitchFamily="34" charset="0"/>
                <a:cs typeface="Calibri" panose="020F0502020204030204" pitchFamily="34" charset="0"/>
              </a:rPr>
              <a:t>Allied Health</a:t>
            </a:r>
          </a:p>
          <a:p>
            <a:pPr marL="257175" indent="-257175" algn="l">
              <a:buChar char="•"/>
            </a:pPr>
            <a:r>
              <a:rPr lang="en-US" sz="5500" dirty="0">
                <a:latin typeface="Calibri" panose="020F0502020204030204" pitchFamily="34" charset="0"/>
                <a:cs typeface="Calibri" panose="020F0502020204030204" pitchFamily="34" charset="0"/>
              </a:rPr>
              <a:t>Welding</a:t>
            </a:r>
          </a:p>
          <a:p>
            <a:pPr marL="257175" indent="-257175" algn="l">
              <a:buChar char="•"/>
            </a:pPr>
            <a:r>
              <a:rPr lang="en-US" sz="5500" dirty="0">
                <a:latin typeface="Calibri" panose="020F0502020204030204" pitchFamily="34" charset="0"/>
                <a:cs typeface="Calibri" panose="020F0502020204030204" pitchFamily="34" charset="0"/>
              </a:rPr>
              <a:t>Associate of Science</a:t>
            </a:r>
          </a:p>
          <a:p>
            <a:pPr algn="l">
              <a:lnSpc>
                <a:spcPct val="150000"/>
              </a:lnSpc>
            </a:pPr>
            <a:endParaRPr lang="en-US" sz="1800" dirty="0">
              <a:solidFill>
                <a:schemeClr val="tx2"/>
              </a:solidFill>
              <a:cs typeface="Arial"/>
            </a:endParaRPr>
          </a:p>
          <a:p>
            <a:pPr>
              <a:lnSpc>
                <a:spcPct val="150000"/>
              </a:lnSpc>
              <a:buClr>
                <a:srgbClr val="007298"/>
              </a:buClr>
            </a:pPr>
            <a:endParaRPr lang="en-US" sz="1800" i="1" dirty="0">
              <a:solidFill>
                <a:schemeClr val="tx2"/>
              </a:solidFill>
              <a:cs typeface="Arial"/>
            </a:endParaRPr>
          </a:p>
          <a:p>
            <a:pPr marL="257175" indent="-257175" algn="l">
              <a:lnSpc>
                <a:spcPct val="150000"/>
              </a:lnSpc>
              <a:buClr>
                <a:srgbClr val="007298"/>
              </a:buClr>
              <a:buFont typeface="Wingdings" panose="05000000000000000000" pitchFamily="2" charset="2"/>
              <a:buChar char="§"/>
            </a:pPr>
            <a:endParaRPr lang="en-US" sz="1800" dirty="0">
              <a:solidFill>
                <a:schemeClr val="tx2"/>
              </a:solidFill>
              <a:cs typeface="Arial"/>
            </a:endParaRPr>
          </a:p>
        </p:txBody>
      </p:sp>
      <p:pic>
        <p:nvPicPr>
          <p:cNvPr id="7" name="Picture 7" descr="Qr code&#10;&#10;Description automatically generated">
            <a:extLst>
              <a:ext uri="{FF2B5EF4-FFF2-40B4-BE49-F238E27FC236}">
                <a16:creationId xmlns:a16="http://schemas.microsoft.com/office/drawing/2014/main" id="{94133486-F326-B2B9-9F5F-5960D6A52040}"/>
              </a:ext>
            </a:extLst>
          </p:cNvPr>
          <p:cNvPicPr>
            <a:picLocks noChangeAspect="1"/>
          </p:cNvPicPr>
          <p:nvPr/>
        </p:nvPicPr>
        <p:blipFill>
          <a:blip r:embed="rId4"/>
          <a:stretch>
            <a:fillRect/>
          </a:stretch>
        </p:blipFill>
        <p:spPr>
          <a:xfrm>
            <a:off x="4325353" y="3785649"/>
            <a:ext cx="1538538" cy="1542625"/>
          </a:xfrm>
          <a:prstGeom prst="rect">
            <a:avLst/>
          </a:prstGeom>
        </p:spPr>
      </p:pic>
    </p:spTree>
    <p:extLst>
      <p:ext uri="{BB962C8B-B14F-4D97-AF65-F5344CB8AC3E}">
        <p14:creationId xmlns:p14="http://schemas.microsoft.com/office/powerpoint/2010/main" val="310146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group of people in a meeting&#10;&#10;Description automatically generated with low confidence">
            <a:extLst>
              <a:ext uri="{FF2B5EF4-FFF2-40B4-BE49-F238E27FC236}">
                <a16:creationId xmlns:a16="http://schemas.microsoft.com/office/drawing/2014/main" id="{3DDBC71E-9E4B-4785-9412-CF1479C86EC9}"/>
              </a:ext>
            </a:extLst>
          </p:cNvPr>
          <p:cNvPicPr>
            <a:picLocks noChangeAspect="1"/>
          </p:cNvPicPr>
          <p:nvPr/>
        </p:nvPicPr>
        <p:blipFill rotWithShape="1">
          <a:blip r:embed="rId3">
            <a:alphaModFix amt="35000"/>
          </a:blip>
          <a:srcRect l="11664" r="20648" b="-1"/>
          <a:stretch/>
        </p:blipFill>
        <p:spPr>
          <a:xfrm>
            <a:off x="13083" y="2030"/>
            <a:ext cx="9143980" cy="6855970"/>
          </a:xfrm>
          <a:prstGeom prst="rect">
            <a:avLst/>
          </a:prstGeom>
        </p:spPr>
      </p:pic>
      <p:sp>
        <p:nvSpPr>
          <p:cNvPr id="15" name="Rectangle 1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D8FE432-FB7D-CB47-8A44-6B0AB5702A93}"/>
              </a:ext>
            </a:extLst>
          </p:cNvPr>
          <p:cNvSpPr>
            <a:spLocks noGrp="1"/>
          </p:cNvSpPr>
          <p:nvPr>
            <p:ph type="title"/>
          </p:nvPr>
        </p:nvSpPr>
        <p:spPr>
          <a:xfrm>
            <a:off x="685346" y="609600"/>
            <a:ext cx="7765321" cy="1326321"/>
          </a:xfrm>
        </p:spPr>
        <p:txBody>
          <a:bodyPr>
            <a:normAutofit/>
          </a:bodyPr>
          <a:lstStyle/>
          <a:p>
            <a:r>
              <a:rPr lang="en-US" b="0">
                <a:effectLst/>
                <a:latin typeface="Calibri" panose="020F0502020204030204" pitchFamily="34" charset="0"/>
                <a:cs typeface="Calibri" panose="020F0502020204030204" pitchFamily="34" charset="0"/>
              </a:rPr>
              <a:t>What is a medical assistant?</a:t>
            </a:r>
          </a:p>
        </p:txBody>
      </p:sp>
      <p:sp>
        <p:nvSpPr>
          <p:cNvPr id="3" name="Content Placeholder 2">
            <a:extLst>
              <a:ext uri="{FF2B5EF4-FFF2-40B4-BE49-F238E27FC236}">
                <a16:creationId xmlns:a16="http://schemas.microsoft.com/office/drawing/2014/main" id="{2AE10379-A7CC-A04B-9DFE-070C4D8A380C}"/>
              </a:ext>
            </a:extLst>
          </p:cNvPr>
          <p:cNvSpPr>
            <a:spLocks noGrp="1"/>
          </p:cNvSpPr>
          <p:nvPr>
            <p:ph idx="1"/>
          </p:nvPr>
        </p:nvSpPr>
        <p:spPr>
          <a:xfrm>
            <a:off x="685346" y="2096064"/>
            <a:ext cx="7765321" cy="3695136"/>
          </a:xfrm>
        </p:spPr>
        <p:txBody>
          <a:bodyPr>
            <a:normAutofit/>
          </a:bodyPr>
          <a:lstStyle/>
          <a:p>
            <a:r>
              <a:rPr lang="en-US" dirty="0">
                <a:effectLst/>
                <a:latin typeface="Calibri" panose="020F0502020204030204" pitchFamily="34" charset="0"/>
                <a:cs typeface="Calibri" panose="020F0502020204030204" pitchFamily="34" charset="0"/>
              </a:rPr>
              <a:t>Medical Assistants are multiskilled health professionals specifically educated to work in a variety of healthcare settings performing clinical and administrative duties. The practice of Medical Assisting necessitates mastery of a complex body of knowledge and specialized skills requiring both formal education and practical experience that serve as standards for entry into the profession.</a:t>
            </a:r>
          </a:p>
        </p:txBody>
      </p:sp>
      <p:sp>
        <p:nvSpPr>
          <p:cNvPr id="6" name="TextBox 5">
            <a:extLst>
              <a:ext uri="{FF2B5EF4-FFF2-40B4-BE49-F238E27FC236}">
                <a16:creationId xmlns:a16="http://schemas.microsoft.com/office/drawing/2014/main" id="{518ABF42-CBE0-4B98-A4A9-8BDC0006EC38}"/>
              </a:ext>
            </a:extLst>
          </p:cNvPr>
          <p:cNvSpPr txBox="1"/>
          <p:nvPr/>
        </p:nvSpPr>
        <p:spPr>
          <a:xfrm>
            <a:off x="5105400" y="4572000"/>
            <a:ext cx="3191002" cy="738664"/>
          </a:xfrm>
          <a:prstGeom prst="rect">
            <a:avLst/>
          </a:prstGeom>
          <a:noFill/>
        </p:spPr>
        <p:txBody>
          <a:bodyPr wrap="none" rtlCol="0">
            <a:spAutoFit/>
          </a:bodyPr>
          <a:lstStyle/>
          <a:p>
            <a:r>
              <a:rPr lang="en-US" sz="1400" i="1" dirty="0">
                <a:latin typeface="Calibri" panose="020F0502020204030204" pitchFamily="34" charset="0"/>
                <a:cs typeface="Calibri" panose="020F0502020204030204" pitchFamily="34" charset="0"/>
              </a:rPr>
              <a:t>CAAHEP, Standard &amp; Guidelines for the </a:t>
            </a:r>
          </a:p>
          <a:p>
            <a:r>
              <a:rPr lang="en-US" sz="1400" i="1" dirty="0">
                <a:latin typeface="Calibri" panose="020F0502020204030204" pitchFamily="34" charset="0"/>
                <a:cs typeface="Calibri" panose="020F0502020204030204" pitchFamily="34" charset="0"/>
              </a:rPr>
              <a:t>Accreditation of Educational Programs in </a:t>
            </a:r>
          </a:p>
          <a:p>
            <a:r>
              <a:rPr lang="en-US" sz="1400" i="1" dirty="0">
                <a:latin typeface="Calibri" panose="020F0502020204030204" pitchFamily="34" charset="0"/>
                <a:cs typeface="Calibri" panose="020F0502020204030204" pitchFamily="34" charset="0"/>
              </a:rPr>
              <a:t>Medical Assisting, April 2022 </a:t>
            </a:r>
          </a:p>
        </p:txBody>
      </p:sp>
    </p:spTree>
    <p:extLst>
      <p:ext uri="{BB962C8B-B14F-4D97-AF65-F5344CB8AC3E}">
        <p14:creationId xmlns:p14="http://schemas.microsoft.com/office/powerpoint/2010/main" val="84045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872490" y="1499616"/>
            <a:ext cx="2845263" cy="3858767"/>
          </a:xfrm>
        </p:spPr>
        <p:txBody>
          <a:bodyPr anchor="ctr">
            <a:normAutofit/>
          </a:bodyPr>
          <a:lstStyle/>
          <a:p>
            <a:r>
              <a:rPr lang="en-US" sz="3100" b="0" dirty="0">
                <a:effectLst/>
                <a:latin typeface="Calibri" panose="020F0502020204030204" pitchFamily="34" charset="0"/>
                <a:cs typeface="Calibri" panose="020F0502020204030204" pitchFamily="34" charset="0"/>
              </a:rPr>
              <a:t>you may be wondering</a:t>
            </a:r>
            <a:br>
              <a:rPr lang="en-US" sz="3100" b="0" dirty="0">
                <a:effectLst/>
                <a:latin typeface="Calibri" panose="020F0502020204030204" pitchFamily="34" charset="0"/>
                <a:cs typeface="Calibri" panose="020F0502020204030204" pitchFamily="34" charset="0"/>
              </a:rPr>
            </a:br>
            <a:r>
              <a:rPr lang="en-US" sz="3100" b="0" dirty="0">
                <a:solidFill>
                  <a:schemeClr val="accent2">
                    <a:lumMod val="60000"/>
                    <a:lumOff val="40000"/>
                  </a:schemeClr>
                </a:solidFill>
                <a:effectLst/>
                <a:latin typeface="Calibri" panose="020F0502020204030204" pitchFamily="34" charset="0"/>
                <a:cs typeface="Calibri" panose="020F0502020204030204" pitchFamily="34" charset="0"/>
              </a:rPr>
              <a:t>“</a:t>
            </a:r>
            <a:r>
              <a:rPr lang="en-US" sz="3100" b="0" i="1" dirty="0">
                <a:solidFill>
                  <a:schemeClr val="accent2">
                    <a:lumMod val="60000"/>
                    <a:lumOff val="40000"/>
                  </a:schemeClr>
                </a:solidFill>
                <a:effectLst/>
                <a:latin typeface="Calibri" panose="020F0502020204030204" pitchFamily="34" charset="0"/>
                <a:cs typeface="Calibri" panose="020F0502020204030204" pitchFamily="34" charset="0"/>
              </a:rPr>
              <a:t>IS MEDICAL ASSISTING FOR ME</a:t>
            </a:r>
            <a:r>
              <a:rPr lang="en-US" sz="3100" b="0" dirty="0">
                <a:solidFill>
                  <a:schemeClr val="accent2">
                    <a:lumMod val="60000"/>
                    <a:lumOff val="40000"/>
                  </a:schemeClr>
                </a:solidFill>
                <a:effectLst/>
                <a:latin typeface="Calibri" panose="020F0502020204030204" pitchFamily="34" charset="0"/>
                <a:cs typeface="Calibri" panose="020F0502020204030204" pitchFamily="34" charset="0"/>
              </a:rPr>
              <a:t>?”</a:t>
            </a:r>
          </a:p>
        </p:txBody>
      </p:sp>
      <p:sp>
        <p:nvSpPr>
          <p:cNvPr id="19458" name="Content Placeholder 2"/>
          <p:cNvSpPr>
            <a:spLocks noGrp="1"/>
          </p:cNvSpPr>
          <p:nvPr>
            <p:ph idx="1"/>
          </p:nvPr>
        </p:nvSpPr>
        <p:spPr>
          <a:xfrm>
            <a:off x="4191000" y="685800"/>
            <a:ext cx="4080510" cy="5257800"/>
          </a:xfrm>
        </p:spPr>
        <p:txBody>
          <a:bodyPr anchor="ctr">
            <a:normAutofit/>
          </a:bodyPr>
          <a:lstStyle/>
          <a:p>
            <a:r>
              <a:rPr lang="en-US" dirty="0">
                <a:solidFill>
                  <a:schemeClr val="accent2">
                    <a:lumMod val="60000"/>
                    <a:lumOff val="40000"/>
                  </a:schemeClr>
                </a:solidFill>
                <a:effectLst/>
                <a:latin typeface="Calibri" panose="020F0502020204030204" pitchFamily="34" charset="0"/>
                <a:cs typeface="Calibri" panose="020F0502020204030204" pitchFamily="34" charset="0"/>
              </a:rPr>
              <a:t>A career as a Medical Assistant provides:</a:t>
            </a:r>
          </a:p>
          <a:p>
            <a:pPr lvl="1">
              <a:buClr>
                <a:schemeClr val="tx1"/>
              </a:buClr>
            </a:pPr>
            <a:r>
              <a:rPr lang="en-US" dirty="0">
                <a:effectLst/>
                <a:latin typeface="Calibri" panose="020F0502020204030204" pitchFamily="34" charset="0"/>
                <a:cs typeface="Calibri" panose="020F0502020204030204" pitchFamily="34" charset="0"/>
              </a:rPr>
              <a:t>Opportunity to build relationships with patients (people-oriented profession) </a:t>
            </a:r>
          </a:p>
          <a:p>
            <a:pPr lvl="1">
              <a:buClr>
                <a:schemeClr val="tx1"/>
              </a:buClr>
            </a:pPr>
            <a:r>
              <a:rPr lang="en-US" dirty="0">
                <a:effectLst/>
                <a:latin typeface="Calibri" panose="020F0502020204030204" pitchFamily="34" charset="0"/>
                <a:cs typeface="Calibri" panose="020F0502020204030204" pitchFamily="34" charset="0"/>
              </a:rPr>
              <a:t>Interesting and meaningful work</a:t>
            </a:r>
          </a:p>
          <a:p>
            <a:pPr lvl="1">
              <a:buClr>
                <a:schemeClr val="tx1"/>
              </a:buClr>
            </a:pPr>
            <a:r>
              <a:rPr lang="en-US" dirty="0">
                <a:effectLst/>
                <a:latin typeface="Calibri" panose="020F0502020204030204" pitchFamily="34" charset="0"/>
                <a:cs typeface="Calibri" panose="020F0502020204030204" pitchFamily="34" charset="0"/>
              </a:rPr>
              <a:t>A high-tech and exciting career </a:t>
            </a:r>
          </a:p>
          <a:p>
            <a:pPr lvl="1">
              <a:buClr>
                <a:schemeClr val="tx1"/>
              </a:buClr>
            </a:pPr>
            <a:r>
              <a:rPr lang="en-US" dirty="0">
                <a:effectLst/>
                <a:latin typeface="Calibri" panose="020F0502020204030204" pitchFamily="34" charset="0"/>
                <a:cs typeface="Calibri" panose="020F0502020204030204" pitchFamily="34" charset="0"/>
              </a:rPr>
              <a:t>Opportunity to be a respected member of the healthcare professions</a:t>
            </a:r>
          </a:p>
          <a:p>
            <a:pPr lvl="1">
              <a:buClr>
                <a:schemeClr val="tx1"/>
              </a:buClr>
            </a:pPr>
            <a:r>
              <a:rPr lang="en-US" dirty="0">
                <a:effectLst/>
                <a:latin typeface="Calibri" panose="020F0502020204030204" pitchFamily="34" charset="0"/>
                <a:cs typeface="Calibri" panose="020F0502020204030204" pitchFamily="34" charset="0"/>
              </a:rPr>
              <a:t>Ability to make a difference in people’s lives</a:t>
            </a:r>
          </a:p>
          <a:p>
            <a:pPr lvl="1">
              <a:buClr>
                <a:schemeClr val="tx1"/>
              </a:buClr>
            </a:pPr>
            <a:r>
              <a:rPr lang="en-US" dirty="0">
                <a:effectLst/>
                <a:latin typeface="Calibri" panose="020F0502020204030204" pitchFamily="34" charset="0"/>
                <a:cs typeface="Calibri" panose="020F0502020204030204" pitchFamily="34" charset="0"/>
              </a:rPr>
              <a:t>A solid career path in healthcare</a:t>
            </a:r>
          </a:p>
          <a:p>
            <a:endParaRPr lang="en-US" dirty="0">
              <a:effectLst/>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919106" y="609600"/>
            <a:ext cx="2531560" cy="1326321"/>
          </a:xfrm>
        </p:spPr>
        <p:txBody>
          <a:bodyPr>
            <a:normAutofit fontScale="90000"/>
          </a:bodyPr>
          <a:lstStyle/>
          <a:p>
            <a:pPr algn="l"/>
            <a:r>
              <a:rPr lang="en-US" sz="2400" b="0" dirty="0">
                <a:effectLst/>
                <a:latin typeface="Calibri" panose="020F0502020204030204" pitchFamily="34" charset="0"/>
                <a:cs typeface="Calibri" panose="020F0502020204030204" pitchFamily="34" charset="0"/>
              </a:rPr>
              <a:t>Where do Medical Assistants Work?</a:t>
            </a:r>
          </a:p>
        </p:txBody>
      </p:sp>
      <p:sp>
        <p:nvSpPr>
          <p:cNvPr id="20487" name="Rectangle 20486">
            <a:extLst>
              <a:ext uri="{FF2B5EF4-FFF2-40B4-BE49-F238E27FC236}">
                <a16:creationId xmlns:a16="http://schemas.microsoft.com/office/drawing/2014/main" id="{5DE7B202-C50B-4900-B66E-4405273CE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52DEA8-AB31-46FA-832F-8E0F780243B0}"/>
              </a:ext>
            </a:extLst>
          </p:cNvPr>
          <p:cNvPicPr>
            <a:picLocks noChangeAspect="1"/>
          </p:cNvPicPr>
          <p:nvPr/>
        </p:nvPicPr>
        <p:blipFill rotWithShape="1">
          <a:blip r:embed="rId4"/>
          <a:srcRect l="27825" r="871" b="-2"/>
          <a:stretch/>
        </p:blipFill>
        <p:spPr>
          <a:xfrm>
            <a:off x="853117" y="1114868"/>
            <a:ext cx="4444534" cy="4628265"/>
          </a:xfrm>
          <a:prstGeom prst="rect">
            <a:avLst/>
          </a:prstGeom>
        </p:spPr>
      </p:pic>
      <p:sp>
        <p:nvSpPr>
          <p:cNvPr id="20489" name="Rectangle 20488">
            <a:extLst>
              <a:ext uri="{FF2B5EF4-FFF2-40B4-BE49-F238E27FC236}">
                <a16:creationId xmlns:a16="http://schemas.microsoft.com/office/drawing/2014/main" id="{8F7C81A9-037D-4D51-AB3A-FC9786B3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Content Placeholder 2"/>
          <p:cNvSpPr>
            <a:spLocks noGrp="1"/>
          </p:cNvSpPr>
          <p:nvPr>
            <p:ph idx="1"/>
          </p:nvPr>
        </p:nvSpPr>
        <p:spPr>
          <a:xfrm>
            <a:off x="5894615" y="2096064"/>
            <a:ext cx="2556052" cy="3695136"/>
          </a:xfrm>
        </p:spPr>
        <p:txBody>
          <a:bodyPr>
            <a:normAutofit/>
          </a:bodyPr>
          <a:lstStyle/>
          <a:p>
            <a:r>
              <a:rPr lang="en-US" sz="1600" dirty="0">
                <a:effectLst/>
                <a:latin typeface="Calibri" panose="020F0502020204030204" pitchFamily="34" charset="0"/>
                <a:cs typeface="Calibri" panose="020F0502020204030204" pitchFamily="34" charset="0"/>
              </a:rPr>
              <a:t>Directly with a physician in an office environment</a:t>
            </a:r>
          </a:p>
          <a:p>
            <a:r>
              <a:rPr lang="en-US" sz="1600" dirty="0">
                <a:effectLst/>
                <a:latin typeface="Calibri" panose="020F0502020204030204" pitchFamily="34" charset="0"/>
                <a:cs typeface="Calibri" panose="020F0502020204030204" pitchFamily="34" charset="0"/>
              </a:rPr>
              <a:t>Ambulatory care settings such as clinics and urgent care facilities</a:t>
            </a:r>
          </a:p>
          <a:p>
            <a:r>
              <a:rPr lang="en-US" sz="1600" dirty="0">
                <a:effectLst/>
                <a:latin typeface="Calibri" panose="020F0502020204030204" pitchFamily="34" charset="0"/>
                <a:cs typeface="Calibri" panose="020F0502020204030204" pitchFamily="34" charset="0"/>
              </a:rPr>
              <a:t>In specialty offices</a:t>
            </a:r>
          </a:p>
          <a:p>
            <a:r>
              <a:rPr lang="en-US" sz="1600" dirty="0">
                <a:effectLst/>
                <a:latin typeface="Calibri" panose="020F0502020204030204" pitchFamily="34" charset="0"/>
                <a:cs typeface="Calibri" panose="020F0502020204030204" pitchFamily="34" charset="0"/>
              </a:rPr>
              <a:t>In hospitals</a:t>
            </a:r>
          </a:p>
          <a:p>
            <a:pPr>
              <a:buFontTx/>
              <a:buNone/>
            </a:pPr>
            <a:endParaRPr lang="en-US" sz="1600" dirty="0">
              <a:effectLst/>
              <a:latin typeface="Calibri" panose="020F0502020204030204" pitchFamily="34" charset="0"/>
              <a:cs typeface="Calibri" panose="020F0502020204030204" pitchFamily="34" charset="0"/>
            </a:endParaRPr>
          </a:p>
          <a:p>
            <a:endParaRPr lang="en-US" sz="1600" dirty="0">
              <a:effectLst/>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3017044" cy="5603310"/>
          </a:xfrm>
        </p:spPr>
        <p:txBody>
          <a:bodyPr>
            <a:normAutofit/>
          </a:bodyPr>
          <a:lstStyle/>
          <a:p>
            <a:r>
              <a:rPr lang="en-US" sz="2800" b="0" dirty="0">
                <a:effectLst/>
                <a:latin typeface="Calibri" panose="020F0502020204030204" pitchFamily="34" charset="0"/>
                <a:cs typeface="Calibri" panose="020F0502020204030204" pitchFamily="34" charset="0"/>
              </a:rPr>
              <a:t>Medical Assistants’ </a:t>
            </a:r>
            <a:r>
              <a:rPr lang="en-US" sz="2800" b="0" i="1" dirty="0">
                <a:solidFill>
                  <a:schemeClr val="accent2">
                    <a:lumMod val="60000"/>
                    <a:lumOff val="40000"/>
                  </a:schemeClr>
                </a:solidFill>
                <a:effectLst/>
                <a:latin typeface="Calibri" panose="020F0502020204030204" pitchFamily="34" charset="0"/>
                <a:cs typeface="Calibri" panose="020F0502020204030204" pitchFamily="34" charset="0"/>
              </a:rPr>
              <a:t>clinical responsibilities</a:t>
            </a:r>
          </a:p>
        </p:txBody>
      </p:sp>
      <p:graphicFrame>
        <p:nvGraphicFramePr>
          <p:cNvPr id="22" name="Content Placeholder 2">
            <a:extLst>
              <a:ext uri="{FF2B5EF4-FFF2-40B4-BE49-F238E27FC236}">
                <a16:creationId xmlns:a16="http://schemas.microsoft.com/office/drawing/2014/main" id="{BBA74030-C62A-4671-AA03-A73479B02280}"/>
              </a:ext>
            </a:extLst>
          </p:cNvPr>
          <p:cNvGraphicFramePr>
            <a:graphicFrameLocks noGrp="1"/>
          </p:cNvGraphicFramePr>
          <p:nvPr>
            <p:ph idx="1"/>
            <p:extLst>
              <p:ext uri="{D42A27DB-BD31-4B8C-83A1-F6EECF244321}">
                <p14:modId xmlns:p14="http://schemas.microsoft.com/office/powerpoint/2010/main" val="3896026449"/>
              </p:ext>
            </p:extLst>
          </p:nvPr>
        </p:nvGraphicFramePr>
        <p:xfrm>
          <a:off x="3845718" y="1114425"/>
          <a:ext cx="4443413"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8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rtlCol="0">
            <a:normAutofit/>
          </a:bodyPr>
          <a:lstStyle/>
          <a:p>
            <a:pPr fontAlgn="auto">
              <a:spcAft>
                <a:spcPts val="0"/>
              </a:spcAft>
              <a:defRPr/>
            </a:pPr>
            <a:r>
              <a:rPr lang="en-US" sz="2600" b="0" dirty="0">
                <a:effectLst/>
                <a:latin typeface="Calibri" panose="020F0502020204030204" pitchFamily="34" charset="0"/>
                <a:cs typeface="Calibri" panose="020F0502020204030204" pitchFamily="34" charset="0"/>
              </a:rPr>
              <a:t>Medical Assistants’ </a:t>
            </a:r>
            <a:r>
              <a:rPr lang="en-US" sz="2600" b="0" i="1" dirty="0">
                <a:solidFill>
                  <a:schemeClr val="accent2">
                    <a:lumMod val="60000"/>
                    <a:lumOff val="40000"/>
                  </a:schemeClr>
                </a:solidFill>
                <a:effectLst/>
                <a:latin typeface="Calibri" panose="020F0502020204030204" pitchFamily="34" charset="0"/>
                <a:cs typeface="Calibri" panose="020F0502020204030204" pitchFamily="34" charset="0"/>
              </a:rPr>
              <a:t>Administrative responsibilities</a:t>
            </a:r>
            <a:endParaRPr lang="en-US" sz="2600" b="1" i="1" dirty="0">
              <a:solidFill>
                <a:schemeClr val="accent2">
                  <a:lumMod val="60000"/>
                  <a:lumOff val="40000"/>
                </a:schemeClr>
              </a:solidFill>
            </a:endParaRPr>
          </a:p>
        </p:txBody>
      </p:sp>
      <p:graphicFrame>
        <p:nvGraphicFramePr>
          <p:cNvPr id="5" name="Content Placeholder 2">
            <a:extLst>
              <a:ext uri="{FF2B5EF4-FFF2-40B4-BE49-F238E27FC236}">
                <a16:creationId xmlns:a16="http://schemas.microsoft.com/office/drawing/2014/main" id="{154C226A-52C9-4153-A87E-05A522B32CC8}"/>
              </a:ext>
            </a:extLst>
          </p:cNvPr>
          <p:cNvGraphicFramePr>
            <a:graphicFrameLocks noGrp="1"/>
          </p:cNvGraphicFramePr>
          <p:nvPr>
            <p:ph idx="1"/>
            <p:extLst>
              <p:ext uri="{D42A27DB-BD31-4B8C-83A1-F6EECF244321}">
                <p14:modId xmlns:p14="http://schemas.microsoft.com/office/powerpoint/2010/main" val="1350673428"/>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rtlCol="0">
            <a:normAutofit/>
          </a:bodyPr>
          <a:lstStyle/>
          <a:p>
            <a:pPr fontAlgn="auto">
              <a:spcAft>
                <a:spcPts val="0"/>
              </a:spcAft>
              <a:defRPr/>
            </a:pPr>
            <a:r>
              <a:rPr lang="en-US" b="0" dirty="0">
                <a:effectLst/>
                <a:latin typeface="Calibri" panose="020F0502020204030204" pitchFamily="34" charset="0"/>
                <a:cs typeface="Calibri" panose="020F0502020204030204" pitchFamily="34" charset="0"/>
              </a:rPr>
              <a:t> JOB MARKET</a:t>
            </a:r>
          </a:p>
        </p:txBody>
      </p:sp>
      <p:sp>
        <p:nvSpPr>
          <p:cNvPr id="25609" name="Rectangle 2560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9144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25604" name="Content Placeholder 2">
            <a:extLst>
              <a:ext uri="{FF2B5EF4-FFF2-40B4-BE49-F238E27FC236}">
                <a16:creationId xmlns:a16="http://schemas.microsoft.com/office/drawing/2014/main" id="{612F8E41-4A54-4484-BB79-4D315806E3AF}"/>
              </a:ext>
            </a:extLst>
          </p:cNvPr>
          <p:cNvGraphicFramePr>
            <a:graphicFrameLocks noGrp="1"/>
          </p:cNvGraphicFramePr>
          <p:nvPr>
            <p:ph idx="1"/>
            <p:extLst>
              <p:ext uri="{D42A27DB-BD31-4B8C-83A1-F6EECF244321}">
                <p14:modId xmlns:p14="http://schemas.microsoft.com/office/powerpoint/2010/main" val="1123286004"/>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AB3B41F9-2DBD-5DB8-56A6-570AB43FFE6B}"/>
              </a:ext>
            </a:extLst>
          </p:cNvPr>
          <p:cNvSpPr/>
          <p:nvPr/>
        </p:nvSpPr>
        <p:spPr>
          <a:xfrm>
            <a:off x="692944"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4" name="Group 3">
            <a:extLst>
              <a:ext uri="{FF2B5EF4-FFF2-40B4-BE49-F238E27FC236}">
                <a16:creationId xmlns:a16="http://schemas.microsoft.com/office/drawing/2014/main" id="{968D98AA-384B-32B1-BB77-110DE7E54CCA}"/>
              </a:ext>
            </a:extLst>
          </p:cNvPr>
          <p:cNvGrpSpPr/>
          <p:nvPr/>
        </p:nvGrpSpPr>
        <p:grpSpPr>
          <a:xfrm>
            <a:off x="914400" y="4555707"/>
            <a:ext cx="2183978" cy="1386826"/>
            <a:chOff x="178830" y="216106"/>
            <a:chExt cx="2183978" cy="1386826"/>
          </a:xfrm>
        </p:grpSpPr>
        <p:sp>
          <p:nvSpPr>
            <p:cNvPr id="5" name="Rectangle: Rounded Corners 4">
              <a:extLst>
                <a:ext uri="{FF2B5EF4-FFF2-40B4-BE49-F238E27FC236}">
                  <a16:creationId xmlns:a16="http://schemas.microsoft.com/office/drawing/2014/main" id="{E81FAD5F-1766-F05A-AAAA-6D8E0C8DCFA9}"/>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a16="http://schemas.microsoft.com/office/drawing/2014/main" id="{9E834842-350B-A8F0-86D1-9C2916029419}"/>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Salary varies with certification and/or GMXO</a:t>
              </a:r>
            </a:p>
          </p:txBody>
        </p:sp>
      </p:grpSp>
      <p:sp>
        <p:nvSpPr>
          <p:cNvPr id="7" name="Rectangle: Rounded Corners 6">
            <a:extLst>
              <a:ext uri="{FF2B5EF4-FFF2-40B4-BE49-F238E27FC236}">
                <a16:creationId xmlns:a16="http://schemas.microsoft.com/office/drawing/2014/main" id="{87BA1524-BF3E-CD03-BDC9-8805F49CF0BF}"/>
              </a:ext>
            </a:extLst>
          </p:cNvPr>
          <p:cNvSpPr/>
          <p:nvPr/>
        </p:nvSpPr>
        <p:spPr>
          <a:xfrm>
            <a:off x="3318279"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2D814C61-55AD-470C-508E-F27C236D33D6}"/>
              </a:ext>
            </a:extLst>
          </p:cNvPr>
          <p:cNvGrpSpPr/>
          <p:nvPr/>
        </p:nvGrpSpPr>
        <p:grpSpPr>
          <a:xfrm>
            <a:off x="3539735" y="4555707"/>
            <a:ext cx="2183978" cy="1386826"/>
            <a:chOff x="178830" y="216106"/>
            <a:chExt cx="2183978" cy="1386826"/>
          </a:xfrm>
        </p:grpSpPr>
        <p:sp>
          <p:nvSpPr>
            <p:cNvPr id="9" name="Rectangle: Rounded Corners 8">
              <a:extLst>
                <a:ext uri="{FF2B5EF4-FFF2-40B4-BE49-F238E27FC236}">
                  <a16:creationId xmlns:a16="http://schemas.microsoft.com/office/drawing/2014/main" id="{AC2B824B-E763-2159-E093-2B0960B723C9}"/>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ectangle: Rounded Corners 5">
              <a:extLst>
                <a:ext uri="{FF2B5EF4-FFF2-40B4-BE49-F238E27FC236}">
                  <a16:creationId xmlns:a16="http://schemas.microsoft.com/office/drawing/2014/main" id="{D47AE4C4-CAF3-B702-B357-C3C2DC42F180}"/>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Central Ohio starting hourly pay as high as $23/hr. due to shortage of MAs.</a:t>
              </a:r>
            </a:p>
          </p:txBody>
        </p:sp>
      </p:grpSp>
      <p:sp>
        <p:nvSpPr>
          <p:cNvPr id="12" name="Rectangle: Rounded Corners 11">
            <a:extLst>
              <a:ext uri="{FF2B5EF4-FFF2-40B4-BE49-F238E27FC236}">
                <a16:creationId xmlns:a16="http://schemas.microsoft.com/office/drawing/2014/main" id="{41C40AC3-A0BC-7780-BFEC-147AA4465A02}"/>
              </a:ext>
            </a:extLst>
          </p:cNvPr>
          <p:cNvSpPr/>
          <p:nvPr/>
        </p:nvSpPr>
        <p:spPr>
          <a:xfrm>
            <a:off x="5902565"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123BB101-DAB5-4469-1CF0-2962238F1036}"/>
              </a:ext>
            </a:extLst>
          </p:cNvPr>
          <p:cNvGrpSpPr/>
          <p:nvPr/>
        </p:nvGrpSpPr>
        <p:grpSpPr>
          <a:xfrm>
            <a:off x="6124021" y="4555707"/>
            <a:ext cx="2183978" cy="1386826"/>
            <a:chOff x="178830" y="216106"/>
            <a:chExt cx="2183978" cy="1386826"/>
          </a:xfrm>
        </p:grpSpPr>
        <p:sp>
          <p:nvSpPr>
            <p:cNvPr id="14" name="Rectangle: Rounded Corners 13">
              <a:extLst>
                <a:ext uri="{FF2B5EF4-FFF2-40B4-BE49-F238E27FC236}">
                  <a16:creationId xmlns:a16="http://schemas.microsoft.com/office/drawing/2014/main" id="{0A922CBC-C0B8-BC8A-8064-1634D893425A}"/>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5" name="Rectangle: Rounded Corners 5">
              <a:extLst>
                <a:ext uri="{FF2B5EF4-FFF2-40B4-BE49-F238E27FC236}">
                  <a16:creationId xmlns:a16="http://schemas.microsoft.com/office/drawing/2014/main" id="{93B5F312-1CD2-AF3F-E85C-EA27D1E7C420}"/>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Positive </a:t>
              </a:r>
            </a:p>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career </a:t>
              </a:r>
            </a:p>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path!</a:t>
              </a:r>
              <a:endParaRPr lang="en-US" sz="1600" kern="1200" dirty="0">
                <a:latin typeface="Calibri" panose="020F0502020204030204" pitchFamily="34" charset="0"/>
                <a:cs typeface="Calibri" panose="020F0502020204030204" pitchFamily="34" charset="0"/>
              </a:endParaRP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7" y="927100"/>
            <a:ext cx="2564074" cy="4616450"/>
          </a:xfrm>
        </p:spPr>
        <p:txBody>
          <a:bodyPr>
            <a:normAutofit/>
          </a:bodyPr>
          <a:lstStyle/>
          <a:p>
            <a:r>
              <a:rPr lang="en-US" b="0" dirty="0">
                <a:effectLst/>
                <a:latin typeface="Calibri" panose="020F0502020204030204" pitchFamily="34" charset="0"/>
                <a:cs typeface="Calibri" panose="020F0502020204030204" pitchFamily="34" charset="0"/>
              </a:rPr>
              <a:t>Program Goal</a:t>
            </a:r>
          </a:p>
        </p:txBody>
      </p:sp>
      <p:cxnSp>
        <p:nvCxnSpPr>
          <p:cNvPr id="12" name="Straight Connector 11">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3716736" y="1447800"/>
            <a:ext cx="4718646" cy="4616450"/>
          </a:xfrm>
        </p:spPr>
        <p:txBody>
          <a:bodyPr anchor="ctr">
            <a:normAutofit/>
          </a:bodyPr>
          <a:lstStyle/>
          <a:p>
            <a:pPr marL="0" indent="0">
              <a:lnSpc>
                <a:spcPct val="110000"/>
              </a:lnSpc>
              <a:buNone/>
            </a:pPr>
            <a:r>
              <a:rPr lang="en-US" sz="1900" dirty="0">
                <a:effectLst/>
                <a:latin typeface="Calibri" panose="020F0502020204030204" pitchFamily="34" charset="0"/>
                <a:cs typeface="Calibri" panose="020F0502020204030204" pitchFamily="34" charset="0"/>
              </a:rPr>
              <a:t>The goal of the Medical Assisting Program (Certificate and ATS Degree) at CSCC is to prepare students as professional and competent entry-level medical assistants in the cognitive (knowledge), psychomotor (skills), and affective (behavior) learning domains.  </a:t>
            </a:r>
          </a:p>
          <a:p>
            <a:pPr marL="0" indent="0">
              <a:lnSpc>
                <a:spcPct val="110000"/>
              </a:lnSpc>
              <a:buNone/>
            </a:pPr>
            <a:endParaRPr lang="en-US" sz="17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120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1.1109"/>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086DDEF4970240A09799A14021305E" ma:contentTypeVersion="12" ma:contentTypeDescription="Create a new document." ma:contentTypeScope="" ma:versionID="2df2b5e09497a7ec95d5328419df855d">
  <xsd:schema xmlns:xsd="http://www.w3.org/2001/XMLSchema" xmlns:xs="http://www.w3.org/2001/XMLSchema" xmlns:p="http://schemas.microsoft.com/office/2006/metadata/properties" xmlns:ns3="e527f2d7-e521-48d3-9f66-cc6cb70c7c29" xmlns:ns4="56225658-9573-4f49-845d-9feb350a324e" targetNamespace="http://schemas.microsoft.com/office/2006/metadata/properties" ma:root="true" ma:fieldsID="4483951c8d7aef4513eb9d6e8dcb4e79" ns3:_="" ns4:_="">
    <xsd:import namespace="e527f2d7-e521-48d3-9f66-cc6cb70c7c29"/>
    <xsd:import namespace="56225658-9573-4f49-845d-9feb350a32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7f2d7-e521-48d3-9f66-cc6cb70c7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225658-9573-4f49-845d-9feb350a32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7B4EB-2362-4343-B2E7-08438EDE3173}">
  <ds:schemaRefs>
    <ds:schemaRef ds:uri="http://schemas.microsoft.com/sharepoint/v3/contenttype/forms"/>
  </ds:schemaRefs>
</ds:datastoreItem>
</file>

<file path=customXml/itemProps2.xml><?xml version="1.0" encoding="utf-8"?>
<ds:datastoreItem xmlns:ds="http://schemas.openxmlformats.org/officeDocument/2006/customXml" ds:itemID="{6A0A23C0-0014-494C-806A-8B56E790B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7f2d7-e521-48d3-9f66-cc6cb70c7c29"/>
    <ds:schemaRef ds:uri="56225658-9573-4f49-845d-9feb350a3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D65875-EDF6-479D-9D70-EDE4D55464A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527f2d7-e521-48d3-9f66-cc6cb70c7c29"/>
    <ds:schemaRef ds:uri="http://purl.org/dc/elements/1.1/"/>
    <ds:schemaRef ds:uri="http://schemas.microsoft.com/office/2006/metadata/properties"/>
    <ds:schemaRef ds:uri="56225658-9573-4f49-845d-9feb350a32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TM04033921[[fn=Damask]]</Template>
  <TotalTime>718</TotalTime>
  <Words>1962</Words>
  <Application>Microsoft Office PowerPoint</Application>
  <PresentationFormat>On-screen Show (4:3)</PresentationFormat>
  <Paragraphs>203</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BakerSignet BT</vt:lpstr>
      <vt:lpstr>Bookman Old Style</vt:lpstr>
      <vt:lpstr>Calibri</vt:lpstr>
      <vt:lpstr>Rockwell</vt:lpstr>
      <vt:lpstr>Wingdings</vt:lpstr>
      <vt:lpstr>Damask</vt:lpstr>
      <vt:lpstr>MEDICAL ASSISTING TECHNOLOGY (MAT)</vt:lpstr>
      <vt:lpstr>Information Sessions</vt:lpstr>
      <vt:lpstr>What is a medical assistant?</vt:lpstr>
      <vt:lpstr>you may be wondering “IS MEDICAL ASSISTING FOR ME?”</vt:lpstr>
      <vt:lpstr>Where do Medical Assistants Work?</vt:lpstr>
      <vt:lpstr>Medical Assistants’ clinical responsibilities</vt:lpstr>
      <vt:lpstr>Medical Assistants’ Administrative responsibilities</vt:lpstr>
      <vt:lpstr> JOB MARKET</vt:lpstr>
      <vt:lpstr>Program Goal</vt:lpstr>
      <vt:lpstr>MAT Accreditation</vt:lpstr>
      <vt:lpstr>Historical Overview</vt:lpstr>
      <vt:lpstr>Certificate or Degree</vt:lpstr>
      <vt:lpstr>The Medical Assisting Program:</vt:lpstr>
      <vt:lpstr>Competency-Based Outcomes</vt:lpstr>
      <vt:lpstr>Degree Requirements  </vt:lpstr>
      <vt:lpstr>Program PREREQUISITES  </vt:lpstr>
      <vt:lpstr>Health &amp; Human Services Advisors</vt:lpstr>
      <vt:lpstr>Additional Prerequisites</vt:lpstr>
      <vt:lpstr>Medical Assistant CREDENTIALING</vt:lpstr>
      <vt:lpstr>Transfer of Credit</vt:lpstr>
      <vt:lpstr>Examination and Proficiency Credit</vt:lpstr>
      <vt:lpstr>Fees and Expenses*</vt:lpstr>
      <vt:lpstr>Fees and Expenses*</vt:lpstr>
      <vt:lpstr>Choose Ohio First Scholarships  cscc.edu/cof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ASSISTING TECHNOLOGY MAT</dc:title>
  <dc:creator>Fauna Stout</dc:creator>
  <cp:lastModifiedBy>Tonya Redden</cp:lastModifiedBy>
  <cp:revision>21</cp:revision>
  <dcterms:created xsi:type="dcterms:W3CDTF">2020-04-17T15:21:38Z</dcterms:created>
  <dcterms:modified xsi:type="dcterms:W3CDTF">2024-04-05T13:09:37Z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0x01010086086DDEF4970240A09799A14021305E</vt:lpwstr>
  </property>
</Properties>
</file>